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2"/>
  </p:notesMasterIdLst>
  <p:sldIdLst>
    <p:sldId id="256" r:id="rId2"/>
    <p:sldId id="556" r:id="rId3"/>
    <p:sldId id="350" r:id="rId4"/>
    <p:sldId id="542" r:id="rId5"/>
    <p:sldId id="578" r:id="rId6"/>
    <p:sldId id="579" r:id="rId7"/>
    <p:sldId id="647" r:id="rId8"/>
    <p:sldId id="611" r:id="rId9"/>
    <p:sldId id="540" r:id="rId10"/>
    <p:sldId id="648" r:id="rId11"/>
    <p:sldId id="602" r:id="rId12"/>
    <p:sldId id="587" r:id="rId13"/>
    <p:sldId id="649" r:id="rId14"/>
    <p:sldId id="605" r:id="rId15"/>
    <p:sldId id="634" r:id="rId16"/>
    <p:sldId id="635" r:id="rId17"/>
    <p:sldId id="650" r:id="rId18"/>
    <p:sldId id="651" r:id="rId19"/>
    <p:sldId id="652" r:id="rId20"/>
    <p:sldId id="603" r:id="rId21"/>
    <p:sldId id="604" r:id="rId22"/>
    <p:sldId id="636" r:id="rId23"/>
    <p:sldId id="637" r:id="rId24"/>
    <p:sldId id="638" r:id="rId25"/>
    <p:sldId id="640" r:id="rId26"/>
    <p:sldId id="608" r:id="rId27"/>
    <p:sldId id="610" r:id="rId28"/>
    <p:sldId id="641" r:id="rId29"/>
    <p:sldId id="642" r:id="rId30"/>
    <p:sldId id="613" r:id="rId31"/>
    <p:sldId id="614" r:id="rId32"/>
    <p:sldId id="618" r:id="rId33"/>
    <p:sldId id="615" r:id="rId34"/>
    <p:sldId id="617" r:id="rId35"/>
    <p:sldId id="619" r:id="rId36"/>
    <p:sldId id="620" r:id="rId37"/>
    <p:sldId id="621" r:id="rId38"/>
    <p:sldId id="622" r:id="rId39"/>
    <p:sldId id="623" r:id="rId40"/>
    <p:sldId id="624" r:id="rId41"/>
    <p:sldId id="625" r:id="rId42"/>
    <p:sldId id="626" r:id="rId43"/>
    <p:sldId id="643" r:id="rId44"/>
    <p:sldId id="629" r:id="rId45"/>
    <p:sldId id="628" r:id="rId46"/>
    <p:sldId id="644" r:id="rId47"/>
    <p:sldId id="630" r:id="rId48"/>
    <p:sldId id="645" r:id="rId49"/>
    <p:sldId id="631" r:id="rId50"/>
    <p:sldId id="632" r:id="rId51"/>
    <p:sldId id="633" r:id="rId52"/>
    <p:sldId id="593" r:id="rId53"/>
    <p:sldId id="491" r:id="rId54"/>
    <p:sldId id="589" r:id="rId55"/>
    <p:sldId id="594" r:id="rId56"/>
    <p:sldId id="595" r:id="rId57"/>
    <p:sldId id="606" r:id="rId58"/>
    <p:sldId id="607" r:id="rId59"/>
    <p:sldId id="646" r:id="rId60"/>
    <p:sldId id="639" r:id="rId6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4389"/>
    <p:restoredTop sz="86428"/>
  </p:normalViewPr>
  <p:slideViewPr>
    <p:cSldViewPr snapToGrid="0" snapToObjects="1">
      <p:cViewPr varScale="1">
        <p:scale>
          <a:sx n="155" d="100"/>
          <a:sy n="155" d="100"/>
        </p:scale>
        <p:origin x="200" y="232"/>
      </p:cViewPr>
      <p:guideLst/>
    </p:cSldViewPr>
  </p:slideViewPr>
  <p:outlineViewPr>
    <p:cViewPr>
      <p:scale>
        <a:sx n="33" d="100"/>
        <a:sy n="33" d="100"/>
      </p:scale>
      <p:origin x="0" y="-688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D93BB2-0CF2-674C-A455-8A0DAB3DFFE0}" type="datetimeFigureOut">
              <a:rPr lang="en-US" smtClean="0"/>
              <a:t>9/25/22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1B5F32-EE00-0545-A6AA-EA024B23A8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613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9/25/22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5669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9/25/22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446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9/25/22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7823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9/25/22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8123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9/25/22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348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9/25/22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680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9/25/22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864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9/25/22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35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9/25/22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237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9/25/22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2851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9/25/22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619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4E38F9-AF6C-4941-9980-A5BFFCFC0FDD}" type="datetimeFigureOut">
              <a:rPr lang="en-US" smtClean="0"/>
              <a:t>9/25/22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070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7" Type="http://schemas.openxmlformats.org/officeDocument/2006/relationships/image" Target="../media/image26.pn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52.png"/><Relationship Id="rId4" Type="http://schemas.openxmlformats.org/officeDocument/2006/relationships/image" Target="../media/image24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6.tiff"/><Relationship Id="rId7" Type="http://schemas.openxmlformats.org/officeDocument/2006/relationships/image" Target="../media/image252.png"/><Relationship Id="rId2" Type="http://schemas.openxmlformats.org/officeDocument/2006/relationships/image" Target="../media/image2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0.png"/><Relationship Id="rId5" Type="http://schemas.openxmlformats.org/officeDocument/2006/relationships/image" Target="../media/image4.tiff"/><Relationship Id="rId4" Type="http://schemas.openxmlformats.org/officeDocument/2006/relationships/image" Target="../media/image31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0.png"/><Relationship Id="rId3" Type="http://schemas.openxmlformats.org/officeDocument/2006/relationships/image" Target="../media/image6.tiff"/><Relationship Id="rId7" Type="http://schemas.openxmlformats.org/officeDocument/2006/relationships/image" Target="../media/image310.png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52.png"/><Relationship Id="rId4" Type="http://schemas.openxmlformats.org/officeDocument/2006/relationships/image" Target="../media/image7.tif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5.tiff"/><Relationship Id="rId7" Type="http://schemas.openxmlformats.org/officeDocument/2006/relationships/image" Target="../media/image7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0.png"/><Relationship Id="rId5" Type="http://schemas.openxmlformats.org/officeDocument/2006/relationships/image" Target="../media/image6.tiff"/><Relationship Id="rId4" Type="http://schemas.openxmlformats.org/officeDocument/2006/relationships/image" Target="../media/image70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tiff"/><Relationship Id="rId5" Type="http://schemas.openxmlformats.org/officeDocument/2006/relationships/image" Target="../media/image11.tiff"/><Relationship Id="rId4" Type="http://schemas.openxmlformats.org/officeDocument/2006/relationships/image" Target="../media/image10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tif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tif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18.tif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7" Type="http://schemas.openxmlformats.org/officeDocument/2006/relationships/image" Target="../media/image360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24.tif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7" Type="http://schemas.openxmlformats.org/officeDocument/2006/relationships/image" Target="../media/image360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24.tiff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image" Target="../media/image4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tiff"/><Relationship Id="rId4" Type="http://schemas.openxmlformats.org/officeDocument/2006/relationships/image" Target="../media/image29.tiff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0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tif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3764" y="1112635"/>
            <a:ext cx="9798996" cy="23876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CSE 417T</a:t>
            </a:r>
            <a:br>
              <a:rPr lang="en-US" dirty="0"/>
            </a:br>
            <a:r>
              <a:rPr lang="en-US" dirty="0"/>
              <a:t>Introduction to Machine Learning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663764" y="4774414"/>
            <a:ext cx="11528236" cy="1655762"/>
          </a:xfrm>
        </p:spPr>
        <p:txBody>
          <a:bodyPr>
            <a:normAutofit/>
          </a:bodyPr>
          <a:lstStyle/>
          <a:p>
            <a:endParaRPr lang="en-US" dirty="0"/>
          </a:p>
          <a:p>
            <a:pPr algn="l"/>
            <a:r>
              <a:rPr lang="en-US" sz="3600" dirty="0"/>
              <a:t>Lecture 9</a:t>
            </a:r>
            <a:br>
              <a:rPr lang="en-US" sz="3600" dirty="0"/>
            </a:br>
            <a:r>
              <a:rPr lang="en-US" sz="3600" dirty="0"/>
              <a:t>Instructor: </a:t>
            </a:r>
            <a:r>
              <a:rPr lang="en-US" sz="3600" dirty="0" err="1"/>
              <a:t>Chien</a:t>
            </a:r>
            <a:r>
              <a:rPr lang="en-US" sz="3600" dirty="0"/>
              <a:t>-Ju (CJ) Ho</a:t>
            </a:r>
          </a:p>
        </p:txBody>
      </p:sp>
    </p:spTree>
    <p:extLst>
      <p:ext uri="{BB962C8B-B14F-4D97-AF65-F5344CB8AC3E}">
        <p14:creationId xmlns:p14="http://schemas.microsoft.com/office/powerpoint/2010/main" val="12830641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80FAF-FACB-B647-8F40-3180B39E4F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 of Linear Models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0BC33D-5EBF-DE4B-BCB2-44B5A3BB7D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041" y="2176899"/>
            <a:ext cx="4003241" cy="3827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744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FFE894-ED1D-594F-847B-A41620C000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Non-Linear Transformation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1563EC-3F39-0F40-9091-2EC2F4B362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8676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BABFD7-7373-C84B-94D9-794C0228DF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Non-Linear Transformations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D2CC68-4803-744A-936C-FA8BCB0BFC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291" y="2418037"/>
            <a:ext cx="2890838" cy="27640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73D9535-1691-4141-8B15-DE2DCC55A6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2460" y="2298767"/>
            <a:ext cx="2890838" cy="2715787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54C96EB-2E81-B147-8324-AA4CDDE16F51}"/>
              </a:ext>
            </a:extLst>
          </p:cNvPr>
          <p:cNvCxnSpPr/>
          <p:nvPr/>
        </p:nvCxnSpPr>
        <p:spPr>
          <a:xfrm>
            <a:off x="4463919" y="4026093"/>
            <a:ext cx="2571750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D014952-A173-1E43-8707-0C67BEC51664}"/>
                  </a:ext>
                </a:extLst>
              </p:cNvPr>
              <p:cNvSpPr txBox="1"/>
              <p:nvPr/>
            </p:nvSpPr>
            <p:spPr>
              <a:xfrm>
                <a:off x="4804279" y="2909681"/>
                <a:ext cx="1891030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sz="3200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</m:acc>
                      <m:r>
                        <a:rPr lang="en-US" sz="3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3200" b="0" i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Φ</m:t>
                      </m:r>
                      <m:d>
                        <m:dPr>
                          <m:ctrlPr>
                            <a:rPr lang="en-US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3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D014952-A173-1E43-8707-0C67BEC516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4279" y="2909681"/>
                <a:ext cx="1891030" cy="584775"/>
              </a:xfrm>
              <a:prstGeom prst="rect">
                <a:avLst/>
              </a:prstGeom>
              <a:blipFill>
                <a:blip r:embed="rId4"/>
                <a:stretch>
                  <a:fillRect l="-2000" t="-229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14D2C37-E2CF-5240-B8BD-82A81BB4A464}"/>
                  </a:ext>
                </a:extLst>
              </p:cNvPr>
              <p:cNvSpPr txBox="1"/>
              <p:nvPr/>
            </p:nvSpPr>
            <p:spPr>
              <a:xfrm>
                <a:off x="1641874" y="5312831"/>
                <a:ext cx="207967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=(1,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14D2C37-E2CF-5240-B8BD-82A81BB4A4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1874" y="5312831"/>
                <a:ext cx="2079672" cy="461665"/>
              </a:xfrm>
              <a:prstGeom prst="rect">
                <a:avLst/>
              </a:prstGeom>
              <a:blipFill>
                <a:blip r:embed="rId5"/>
                <a:stretch>
                  <a:fillRect t="-21622" r="-610" b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B916EB0-4F89-E644-A27B-D98970D3F2BA}"/>
                  </a:ext>
                </a:extLst>
              </p:cNvPr>
              <p:cNvSpPr txBox="1"/>
              <p:nvPr/>
            </p:nvSpPr>
            <p:spPr>
              <a:xfrm>
                <a:off x="7819407" y="5254363"/>
                <a:ext cx="2107949" cy="4666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=(1,</m:t>
                      </m:r>
                      <m:sSubSup>
                        <m:sSubSup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B916EB0-4F89-E644-A27B-D98970D3F2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9407" y="5254363"/>
                <a:ext cx="2107949" cy="466666"/>
              </a:xfrm>
              <a:prstGeom prst="rect">
                <a:avLst/>
              </a:prstGeom>
              <a:blipFill>
                <a:blip r:embed="rId6"/>
                <a:stretch>
                  <a:fillRect t="-18421" r="-599" b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33B1A321-5777-374B-B1EA-77D44C477A7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/>
              <a:lstStyle/>
              <a:p>
                <a:r>
                  <a:rPr lang="en-US" dirty="0"/>
                  <a:t>Find a feature transform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Φ</m:t>
                    </m:r>
                  </m:oMath>
                </a14:m>
                <a:r>
                  <a:rPr lang="en-US" dirty="0"/>
                  <a:t> that maps data from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/>
                  <a:t> space to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acc>
                  </m:oMath>
                </a14:m>
                <a:r>
                  <a:rPr lang="zh-TW" alt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altLang="zh-TW" dirty="0"/>
                  <a:t>space</a:t>
                </a:r>
                <a:endParaRPr lang="en-US" dirty="0"/>
              </a:p>
            </p:txBody>
          </p:sp>
        </mc:Choice>
        <mc:Fallback xmlns="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33B1A321-5777-374B-B1EA-77D44C477A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7"/>
                <a:stretch>
                  <a:fillRect l="-1086" t="-34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11522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BABFD7-7373-C84B-94D9-794C0228DF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Non-Linear Transformations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33B1A321-5777-374B-B1EA-77D44C477A7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4351338"/>
              </a:xfrm>
            </p:spPr>
            <p:txBody>
              <a:bodyPr/>
              <a:lstStyle/>
              <a:p>
                <a:r>
                  <a:rPr lang="en-US" dirty="0"/>
                  <a:t>Learn a linear classifier in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acc>
                  </m:oMath>
                </a14:m>
                <a:r>
                  <a:rPr lang="en-US" dirty="0"/>
                  <a:t> space: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𝑠𝑖𝑔𝑛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d>
                                  <m:d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d>
                              </m:sup>
                            </m:sSup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acc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33B1A321-5777-374B-B1EA-77D44C477A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4351338"/>
              </a:xfrm>
              <a:blipFill>
                <a:blip r:embed="rId2"/>
                <a:stretch>
                  <a:fillRect l="-1086" t="-8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83DC7EF7-3B1B-C641-924A-D2405BE40E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3701" y="2418036"/>
            <a:ext cx="2500543" cy="247095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8E6C6C95-11C7-AB4C-A527-D444A9E44FFC}"/>
                  </a:ext>
                </a:extLst>
              </p:cNvPr>
              <p:cNvSpPr/>
              <p:nvPr/>
            </p:nvSpPr>
            <p:spPr>
              <a:xfrm>
                <a:off x="7358198" y="6079941"/>
                <a:ext cx="3680495" cy="41293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sz="20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0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d>
                        <m:dPr>
                          <m:ctrlPr>
                            <a:rPr lang="en-US" sz="20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0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acc>
                        </m:e>
                      </m:d>
                      <m:r>
                        <a:rPr lang="en-US" sz="200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𝑠𝑖𝑔𝑛</m:t>
                      </m:r>
                      <m:d>
                        <m:dPr>
                          <m:ctrlPr>
                            <a:rPr lang="en-US" sz="20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−0.6+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8E6C6C95-11C7-AB4C-A527-D444A9E44FF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8198" y="6079941"/>
                <a:ext cx="3680495" cy="412934"/>
              </a:xfrm>
              <a:prstGeom prst="rect">
                <a:avLst/>
              </a:prstGeom>
              <a:blipFill>
                <a:blip r:embed="rId4"/>
                <a:stretch>
                  <a:fillRect t="-11765" b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FE047301-B228-B649-9E76-864BCD084C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6291" y="2418037"/>
            <a:ext cx="2890838" cy="2764047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3F3A576-7220-D34F-83EB-658F7E1C64A8}"/>
              </a:ext>
            </a:extLst>
          </p:cNvPr>
          <p:cNvCxnSpPr/>
          <p:nvPr/>
        </p:nvCxnSpPr>
        <p:spPr>
          <a:xfrm>
            <a:off x="4463919" y="4026093"/>
            <a:ext cx="2571750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7B7FB27-A8CD-7B41-AD86-7700BC20AF05}"/>
                  </a:ext>
                </a:extLst>
              </p:cNvPr>
              <p:cNvSpPr txBox="1"/>
              <p:nvPr/>
            </p:nvSpPr>
            <p:spPr>
              <a:xfrm>
                <a:off x="4804279" y="2909681"/>
                <a:ext cx="1891030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sz="3200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</m:acc>
                      <m:r>
                        <a:rPr lang="en-US" sz="3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3200" b="0" i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Φ</m:t>
                      </m:r>
                      <m:d>
                        <m:dPr>
                          <m:ctrlPr>
                            <a:rPr lang="en-US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3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7B7FB27-A8CD-7B41-AD86-7700BC20AF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4279" y="2909681"/>
                <a:ext cx="1891030" cy="584775"/>
              </a:xfrm>
              <a:prstGeom prst="rect">
                <a:avLst/>
              </a:prstGeom>
              <a:blipFill>
                <a:blip r:embed="rId6"/>
                <a:stretch>
                  <a:fillRect l="-2000" t="-229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FAFB1D4-A46B-354E-83F2-DB5E4E64005D}"/>
                  </a:ext>
                </a:extLst>
              </p:cNvPr>
              <p:cNvSpPr txBox="1"/>
              <p:nvPr/>
            </p:nvSpPr>
            <p:spPr>
              <a:xfrm>
                <a:off x="1641874" y="5312831"/>
                <a:ext cx="207967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=(1,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FAFB1D4-A46B-354E-83F2-DB5E4E6400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1874" y="5312831"/>
                <a:ext cx="2079672" cy="461665"/>
              </a:xfrm>
              <a:prstGeom prst="rect">
                <a:avLst/>
              </a:prstGeom>
              <a:blipFill>
                <a:blip r:embed="rId7"/>
                <a:stretch>
                  <a:fillRect t="-21622" r="-610" b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21EABB2-0FC9-B643-9514-DB292F865403}"/>
                  </a:ext>
                </a:extLst>
              </p:cNvPr>
              <p:cNvSpPr txBox="1"/>
              <p:nvPr/>
            </p:nvSpPr>
            <p:spPr>
              <a:xfrm>
                <a:off x="7819407" y="5254363"/>
                <a:ext cx="2107949" cy="4666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=(1,</m:t>
                      </m:r>
                      <m:sSubSup>
                        <m:sSubSup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21EABB2-0FC9-B643-9514-DB292F8654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9407" y="5254363"/>
                <a:ext cx="2107949" cy="466666"/>
              </a:xfrm>
              <a:prstGeom prst="rect">
                <a:avLst/>
              </a:prstGeom>
              <a:blipFill>
                <a:blip r:embed="rId8"/>
                <a:stretch>
                  <a:fillRect t="-18421" r="-599" b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431139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BABFD7-7373-C84B-94D9-794C0228DF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Non-Linear Transformations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54C96EB-2E81-B147-8324-AA4CDDE16F51}"/>
              </a:ext>
            </a:extLst>
          </p:cNvPr>
          <p:cNvCxnSpPr>
            <a:cxnSpLocks/>
          </p:cNvCxnSpPr>
          <p:nvPr/>
        </p:nvCxnSpPr>
        <p:spPr>
          <a:xfrm flipH="1">
            <a:off x="4792133" y="4163983"/>
            <a:ext cx="1984376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33B1A321-5777-374B-B1EA-77D44C477A7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4351338"/>
              </a:xfrm>
            </p:spPr>
            <p:txBody>
              <a:bodyPr/>
              <a:lstStyle/>
              <a:p>
                <a:r>
                  <a:rPr lang="en-US" dirty="0"/>
                  <a:t>Transform the learned hypothesis back to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/>
                  <a:t> space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Φ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𝑠𝑖𝑔𝑛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d>
                                  <m:d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d>
                              </m:sup>
                            </m:sSup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Φ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33B1A321-5777-374B-B1EA-77D44C477A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4351338"/>
              </a:xfrm>
              <a:blipFill>
                <a:blip r:embed="rId2"/>
                <a:stretch>
                  <a:fillRect l="-1086" t="-34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83DC7EF7-3B1B-C641-924A-D2405BE40E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1829" y="2753520"/>
            <a:ext cx="2310681" cy="22833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7FFF1A1-04B0-7543-BDAB-19367F9B5D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8918" y="2753519"/>
            <a:ext cx="2418612" cy="241379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451E387-3277-0349-B2E4-A9A295B41FE9}"/>
                  </a:ext>
                </a:extLst>
              </p:cNvPr>
              <p:cNvSpPr txBox="1"/>
              <p:nvPr/>
            </p:nvSpPr>
            <p:spPr>
              <a:xfrm>
                <a:off x="1641874" y="5312831"/>
                <a:ext cx="207967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=(1,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451E387-3277-0349-B2E4-A9A295B41F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1874" y="5312831"/>
                <a:ext cx="2079672" cy="461665"/>
              </a:xfrm>
              <a:prstGeom prst="rect">
                <a:avLst/>
              </a:prstGeom>
              <a:blipFill>
                <a:blip r:embed="rId5"/>
                <a:stretch>
                  <a:fillRect t="-21622" r="-610" b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5E55130-8D33-AE4B-82E7-5F82285F0BB9}"/>
                  </a:ext>
                </a:extLst>
              </p:cNvPr>
              <p:cNvSpPr txBox="1"/>
              <p:nvPr/>
            </p:nvSpPr>
            <p:spPr>
              <a:xfrm>
                <a:off x="7819407" y="5254363"/>
                <a:ext cx="2107949" cy="4666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=(1,</m:t>
                      </m:r>
                      <m:sSubSup>
                        <m:sSubSup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5E55130-8D33-AE4B-82E7-5F82285F0B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9407" y="5254363"/>
                <a:ext cx="2107949" cy="466666"/>
              </a:xfrm>
              <a:prstGeom prst="rect">
                <a:avLst/>
              </a:prstGeom>
              <a:blipFill>
                <a:blip r:embed="rId6"/>
                <a:stretch>
                  <a:fillRect t="-18421" r="-599" b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8B427549-AB19-164D-8144-9DACD642E7E8}"/>
                  </a:ext>
                </a:extLst>
              </p:cNvPr>
              <p:cNvSpPr/>
              <p:nvPr/>
            </p:nvSpPr>
            <p:spPr>
              <a:xfrm>
                <a:off x="7358198" y="6079941"/>
                <a:ext cx="3680495" cy="41293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sz="20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0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d>
                        <m:dPr>
                          <m:ctrlPr>
                            <a:rPr lang="en-US" sz="20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0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acc>
                        </m:e>
                      </m:d>
                      <m:r>
                        <a:rPr lang="en-US" sz="200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𝑠𝑖𝑔𝑛</m:t>
                      </m:r>
                      <m:d>
                        <m:dPr>
                          <m:ctrlPr>
                            <a:rPr lang="en-US" sz="20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−0.6+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8B427549-AB19-164D-8144-9DACD642E7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8198" y="6079941"/>
                <a:ext cx="3680495" cy="412934"/>
              </a:xfrm>
              <a:prstGeom prst="rect">
                <a:avLst/>
              </a:prstGeom>
              <a:blipFill>
                <a:blip r:embed="rId7"/>
                <a:stretch>
                  <a:fillRect t="-11765" b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5F3E024-0E6F-BC43-9C6C-B2386789B71F}"/>
              </a:ext>
            </a:extLst>
          </p:cNvPr>
          <p:cNvCxnSpPr>
            <a:cxnSpLocks/>
          </p:cNvCxnSpPr>
          <p:nvPr/>
        </p:nvCxnSpPr>
        <p:spPr>
          <a:xfrm flipH="1">
            <a:off x="4792133" y="6291487"/>
            <a:ext cx="1984376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9978BAB7-1EE5-C749-AF2A-AFA4B47041BD}"/>
                  </a:ext>
                </a:extLst>
              </p:cNvPr>
              <p:cNvSpPr/>
              <p:nvPr/>
            </p:nvSpPr>
            <p:spPr>
              <a:xfrm>
                <a:off x="1006166" y="6079941"/>
                <a:ext cx="3499676" cy="40421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20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US" sz="2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20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00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𝑠𝑖𝑔𝑛</m:t>
                      </m:r>
                      <m:d>
                        <m:dPr>
                          <m:ctrlPr>
                            <a:rPr lang="en-US" sz="20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−0.6+</m:t>
                          </m:r>
                          <m:sSubSup>
                            <m:sSubSupPr>
                              <m:ctrlPr>
                                <a:rPr lang="en-US" sz="20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0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20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20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0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9978BAB7-1EE5-C749-AF2A-AFA4B47041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166" y="6079941"/>
                <a:ext cx="3499676" cy="404213"/>
              </a:xfrm>
              <a:prstGeom prst="rect">
                <a:avLst/>
              </a:prstGeom>
              <a:blipFill>
                <a:blip r:embed="rId8"/>
                <a:stretch>
                  <a:fillRect t="-15152" b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91984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4DE623-486B-8F44-83BB-FE3D46D822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Nonlinear Transformation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F629DD-ED6C-0B43-9B66-D039ED35AE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8139" y="1519539"/>
            <a:ext cx="2412017" cy="230622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A957EEA-7FF5-6C49-B770-8BD4D7ED0B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3003" y="1519539"/>
            <a:ext cx="2454879" cy="2306227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9D0F94E-0FA0-5D4A-BFFD-4AC326DE1F91}"/>
              </a:ext>
            </a:extLst>
          </p:cNvPr>
          <p:cNvCxnSpPr>
            <a:cxnSpLocks/>
          </p:cNvCxnSpPr>
          <p:nvPr/>
        </p:nvCxnSpPr>
        <p:spPr>
          <a:xfrm>
            <a:off x="8568039" y="3883129"/>
            <a:ext cx="0" cy="699191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A40C42D-9EEC-3E48-8582-A695A1BC6A32}"/>
                  </a:ext>
                </a:extLst>
              </p:cNvPr>
              <p:cNvSpPr txBox="1"/>
              <p:nvPr/>
            </p:nvSpPr>
            <p:spPr>
              <a:xfrm>
                <a:off x="5290934" y="2162486"/>
                <a:ext cx="1358321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sz="2200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</m:acc>
                      <m:r>
                        <a:rPr lang="en-US" sz="2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200" b="0" i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Φ</m:t>
                      </m:r>
                      <m:d>
                        <m:dPr>
                          <m:ctrlPr>
                            <a:rPr lang="en-US" sz="2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sz="22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A40C42D-9EEC-3E48-8582-A695A1BC6A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0934" y="2162486"/>
                <a:ext cx="1358321" cy="430887"/>
              </a:xfrm>
              <a:prstGeom prst="rect">
                <a:avLst/>
              </a:prstGeom>
              <a:blipFill>
                <a:blip r:embed="rId4"/>
                <a:stretch>
                  <a:fillRect t="-1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03E1D994-1B57-9042-9203-04339C5579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9092" y="4582320"/>
            <a:ext cx="2177894" cy="21521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ADE06CC0-D199-2A44-9F56-3F70DA930838}"/>
                  </a:ext>
                </a:extLst>
              </p:cNvPr>
              <p:cNvSpPr/>
              <p:nvPr/>
            </p:nvSpPr>
            <p:spPr>
              <a:xfrm>
                <a:off x="8794234" y="3943587"/>
                <a:ext cx="3064878" cy="5209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sz="2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d>
                        <m:dPr>
                          <m:ctrlPr>
                            <a:rPr lang="en-US" sz="2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2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2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acc>
                        </m:e>
                      </m:d>
                      <m:r>
                        <a:rPr lang="en-US" sz="22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2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𝑠𝑖𝑔𝑛</m:t>
                      </m:r>
                      <m:r>
                        <a:rPr lang="en-US" sz="22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sz="22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2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2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d>
                                <m:dPr>
                                  <m:ctrlPr>
                                    <a:rPr lang="en-US" sz="22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</m:sup>
                          </m:sSup>
                        </m:e>
                        <m:sup>
                          <m:r>
                            <a:rPr lang="en-US" sz="2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sz="2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acc>
                      <m:r>
                        <a:rPr lang="en-US" sz="22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ADE06CC0-D199-2A44-9F56-3F70DA9308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4234" y="3943587"/>
                <a:ext cx="3064878" cy="520912"/>
              </a:xfrm>
              <a:prstGeom prst="rect">
                <a:avLst/>
              </a:prstGeom>
              <a:blipFill>
                <a:blip r:embed="rId6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87F52D3-2280-F448-9022-8BC2BDA20B86}"/>
              </a:ext>
            </a:extLst>
          </p:cNvPr>
          <p:cNvCxnSpPr>
            <a:cxnSpLocks/>
          </p:cNvCxnSpPr>
          <p:nvPr/>
        </p:nvCxnSpPr>
        <p:spPr>
          <a:xfrm>
            <a:off x="4884163" y="2729809"/>
            <a:ext cx="2252361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7B9C3166-C6FE-2A46-B11D-0077134C200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25939" y="4569270"/>
            <a:ext cx="2156416" cy="2152121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4A366C7-DAFA-E64B-AB1C-269ADF78CC26}"/>
              </a:ext>
            </a:extLst>
          </p:cNvPr>
          <p:cNvCxnSpPr>
            <a:cxnSpLocks/>
          </p:cNvCxnSpPr>
          <p:nvPr/>
        </p:nvCxnSpPr>
        <p:spPr>
          <a:xfrm flipH="1">
            <a:off x="4884163" y="5740534"/>
            <a:ext cx="1984376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17001FC-5498-4D47-857D-6BCAFE453B54}"/>
                  </a:ext>
                </a:extLst>
              </p:cNvPr>
              <p:cNvSpPr/>
              <p:nvPr/>
            </p:nvSpPr>
            <p:spPr>
              <a:xfrm>
                <a:off x="3902774" y="4730526"/>
                <a:ext cx="3650295" cy="87357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1"/>
                <a14:m>
                  <m:oMath xmlns:m="http://schemas.openxmlformats.org/officeDocument/2006/math">
                    <m:r>
                      <a:rPr lang="en-US" sz="220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2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d>
                      <m:dPr>
                        <m:ctrlP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2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Φ</m:t>
                        </m:r>
                        <m: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sz="22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r>
                  <a:rPr lang="en-US" sz="2200" dirty="0">
                    <a:solidFill>
                      <a:schemeClr val="accent1"/>
                    </a:solidFill>
                  </a:rPr>
                  <a:t> </a:t>
                </a:r>
              </a:p>
              <a:p>
                <a:pPr lvl="1"/>
                <a:r>
                  <a:rPr lang="en-US" sz="2200" dirty="0">
                    <a:solidFill>
                      <a:schemeClr val="accent1"/>
                    </a:solidFill>
                  </a:rPr>
                  <a:t>          </a:t>
                </a:r>
                <a14:m>
                  <m:oMath xmlns:m="http://schemas.openxmlformats.org/officeDocument/2006/math">
                    <m:r>
                      <a:rPr lang="en-US" sz="22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2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𝑠𝑖𝑔𝑛</m:t>
                    </m:r>
                    <m:r>
                      <a:rPr lang="en-US" sz="22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22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2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2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d>
                              <m:dPr>
                                <m:ctrlPr>
                                  <a:rPr lang="en-US" sz="22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2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d>
                          </m:sup>
                        </m:sSup>
                      </m:e>
                      <m:sup>
                        <m: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m:rPr>
                        <m:sty m:val="p"/>
                      </m:rPr>
                      <a:rPr lang="en-US" sz="220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Φ</m:t>
                    </m:r>
                    <m:r>
                      <a:rPr lang="en-US" sz="22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sz="22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endParaRPr lang="en-US" sz="22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17001FC-5498-4D47-857D-6BCAFE453B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2774" y="4730526"/>
                <a:ext cx="3650295" cy="873572"/>
              </a:xfrm>
              <a:prstGeom prst="rect">
                <a:avLst/>
              </a:prstGeom>
              <a:blipFill>
                <a:blip r:embed="rId8"/>
                <a:stretch>
                  <a:fillRect t="-5797" b="-72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817260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EDFE4-DDD7-DE45-BB41-60F434A10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Generalization of Nonlinear Transformation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08CFFA1-C2A7-8B4A-89E0-8E34CA16B4F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Fact </a:t>
                </a:r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(We’ll prove this later)</a:t>
                </a:r>
              </a:p>
              <a:p>
                <a:pPr lvl="1"/>
                <a:r>
                  <a:rPr lang="en-US" dirty="0"/>
                  <a:t>The VC Dimension of d-dim perceptron is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US" dirty="0"/>
              </a:p>
              <a:p>
                <a:pPr lvl="1"/>
                <a:endParaRPr lang="en-US" sz="200" dirty="0"/>
              </a:p>
              <a:p>
                <a:r>
                  <a:rPr lang="en-US" b="0" dirty="0"/>
                  <a:t>VC dimension of perceptron on input space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,..,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>
                    <a:solidFill>
                      <a:schemeClr val="accent1"/>
                    </a:solidFill>
                  </a:rPr>
                  <a:t>d+1</a:t>
                </a:r>
                <a:endParaRPr lang="en-US" dirty="0"/>
              </a:p>
              <a:p>
                <a:r>
                  <a:rPr lang="en-US" dirty="0"/>
                  <a:t>VC dimension of perceptron on input space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acc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,..,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+1 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(usually treated as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≈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)</a:t>
                </a:r>
                <a:endParaRPr lang="en-US" dirty="0"/>
              </a:p>
              <a:p>
                <a:endParaRPr lang="en-US" sz="200" dirty="0"/>
              </a:p>
              <a:p>
                <a:r>
                  <a:rPr lang="en-US" dirty="0"/>
                  <a:t>Careful: Non-linear transform might lead to ”nonsense” behavior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08CFFA1-C2A7-8B4A-89E0-8E34CA16B4F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0CAB6AD7-5AB3-144B-9962-442B033FCF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3312" y="5349169"/>
            <a:ext cx="3414722" cy="1508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863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236D3D5-4972-D24A-AD14-B73C9463D398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How to Choose Feature Transform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Φ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236D3D5-4972-D24A-AD14-B73C9463D39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1AD85570-D8F8-8145-BDD0-3C90AED7B6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217" y="3429000"/>
            <a:ext cx="3024293" cy="1890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0926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236D3D5-4972-D24A-AD14-B73C9463D398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How to Choose Feature Transform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Φ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236D3D5-4972-D24A-AD14-B73C9463D39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1AD85570-D8F8-8145-BDD0-3C90AED7B6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217" y="3429000"/>
            <a:ext cx="3024293" cy="189018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DD3766A-947F-B647-BC7C-64435BD042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8950" y="3517228"/>
            <a:ext cx="2081226" cy="21018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D82A454-C7FF-7B49-8CC0-C224BDF076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68718" y="5619061"/>
            <a:ext cx="2910841" cy="12389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F148535-3FDC-9E44-8649-D08048CC95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61761" y="1396908"/>
            <a:ext cx="2290517" cy="2074333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0CF8852-32D2-074A-B6FE-81F04377C75A}"/>
              </a:ext>
            </a:extLst>
          </p:cNvPr>
          <p:cNvCxnSpPr>
            <a:cxnSpLocks/>
          </p:cNvCxnSpPr>
          <p:nvPr/>
        </p:nvCxnSpPr>
        <p:spPr>
          <a:xfrm>
            <a:off x="3772510" y="4391366"/>
            <a:ext cx="1744918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Left Brace 9">
            <a:extLst>
              <a:ext uri="{FF2B5EF4-FFF2-40B4-BE49-F238E27FC236}">
                <a16:creationId xmlns:a16="http://schemas.microsoft.com/office/drawing/2014/main" id="{779CC51D-95AA-DE4D-AE79-F27B85191BA7}"/>
              </a:ext>
            </a:extLst>
          </p:cNvPr>
          <p:cNvSpPr/>
          <p:nvPr/>
        </p:nvSpPr>
        <p:spPr>
          <a:xfrm>
            <a:off x="5827589" y="2389558"/>
            <a:ext cx="1319107" cy="3979334"/>
          </a:xfrm>
          <a:prstGeom prst="leftBrac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169C18-FCE0-9946-A8BA-DB34BDC79E52}"/>
              </a:ext>
            </a:extLst>
          </p:cNvPr>
          <p:cNvSpPr txBox="1"/>
          <p:nvPr/>
        </p:nvSpPr>
        <p:spPr>
          <a:xfrm>
            <a:off x="838200" y="5989161"/>
            <a:ext cx="44999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C00000"/>
                </a:solidFill>
              </a:rPr>
              <a:t>Something Seems Wrong!</a:t>
            </a:r>
          </a:p>
        </p:txBody>
      </p:sp>
    </p:spTree>
    <p:extLst>
      <p:ext uri="{BB962C8B-B14F-4D97-AF65-F5344CB8AC3E}">
        <p14:creationId xmlns:p14="http://schemas.microsoft.com/office/powerpoint/2010/main" val="295419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CB4BD39-135C-0A4B-BF2F-379E23394F6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>
                    <a:solidFill>
                      <a:srgbClr val="C00000"/>
                    </a:solidFill>
                  </a:rPr>
                  <a:t>Must</a:t>
                </a:r>
                <a:r>
                  <a:rPr lang="en-US" dirty="0"/>
                  <a:t> choose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Φ</m:t>
                    </m:r>
                  </m:oMath>
                </a14:m>
                <a:r>
                  <a:rPr lang="en-US" dirty="0"/>
                  <a:t> </a:t>
                </a:r>
                <a:br>
                  <a:rPr lang="en-US" dirty="0"/>
                </a:br>
                <a:r>
                  <a:rPr lang="en-US" b="1" dirty="0">
                    <a:solidFill>
                      <a:srgbClr val="C00000"/>
                    </a:solidFill>
                  </a:rPr>
                  <a:t>BEFORE</a:t>
                </a:r>
                <a:r>
                  <a:rPr lang="en-US" dirty="0"/>
                  <a:t> looking at the data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CB4BD39-135C-0A4B-BF2F-379E23394F6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3498" b="-146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28B2DCD-B21B-C345-87F4-6A3F67B08F27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en-US" dirty="0"/>
              </a:p>
              <a:p>
                <a:r>
                  <a:rPr lang="en-US" dirty="0"/>
                  <a:t>Otherwise, you are doing “data snooping”</a:t>
                </a:r>
              </a:p>
              <a:p>
                <a:r>
                  <a:rPr lang="en-US" dirty="0"/>
                  <a:t>The hypothesis set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 is as large as anything your brain can think of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28B2DCD-B21B-C345-87F4-6A3F67B08F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3"/>
                <a:stretch>
                  <a:fillRect l="-8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412560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579354-5EB6-4F4A-A978-4AF0F7432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6A50BD-D6EA-E649-B580-886B6E4F74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2174"/>
            <a:ext cx="10783958" cy="541582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Homework 2 is due on </a:t>
            </a:r>
            <a:r>
              <a:rPr lang="en-US" b="1" dirty="0"/>
              <a:t>October 7 (Friday)</a:t>
            </a:r>
          </a:p>
          <a:p>
            <a:endParaRPr lang="en-US" sz="1200" dirty="0"/>
          </a:p>
          <a:p>
            <a:r>
              <a:rPr lang="en-US" dirty="0"/>
              <a:t>Return of homework</a:t>
            </a:r>
          </a:p>
          <a:p>
            <a:pPr lvl="1"/>
            <a:r>
              <a:rPr lang="en-US" dirty="0"/>
              <a:t>We plan to return each homework within 1.5~2 weeks after the deadline</a:t>
            </a:r>
            <a:endParaRPr lang="en-US" sz="1200" dirty="0"/>
          </a:p>
          <a:p>
            <a:pPr lvl="1"/>
            <a:r>
              <a:rPr lang="en-US" dirty="0"/>
              <a:t>Regrade requests</a:t>
            </a:r>
          </a:p>
          <a:p>
            <a:pPr lvl="2"/>
            <a:r>
              <a:rPr lang="en-US" dirty="0"/>
              <a:t>You will have up to 7 days to submit regrade requests</a:t>
            </a:r>
          </a:p>
          <a:p>
            <a:pPr lvl="3"/>
            <a:r>
              <a:rPr lang="en-US" dirty="0"/>
              <a:t>the regrade period might be shortened if there are schedule constraints</a:t>
            </a:r>
          </a:p>
          <a:p>
            <a:pPr lvl="2"/>
            <a:r>
              <a:rPr lang="en-US" dirty="0"/>
              <a:t>We might check the entire homework for each request, so the grades might go down as well if we find new mistakes</a:t>
            </a:r>
          </a:p>
          <a:p>
            <a:pPr lvl="2"/>
            <a:endParaRPr lang="en-US" dirty="0"/>
          </a:p>
          <a:p>
            <a:r>
              <a:rPr lang="en-US" dirty="0"/>
              <a:t>Exam 1: </a:t>
            </a:r>
            <a:r>
              <a:rPr lang="en-US" b="1" dirty="0"/>
              <a:t>October 27 (Thursday)</a:t>
            </a:r>
          </a:p>
          <a:p>
            <a:pPr lvl="1"/>
            <a:r>
              <a:rPr lang="en-US" dirty="0"/>
              <a:t>Content: LFD Chap 1 to 5 (The entire hardcopy of the textbook)</a:t>
            </a:r>
          </a:p>
          <a:p>
            <a:pPr lvl="1"/>
            <a:r>
              <a:rPr lang="en-US" dirty="0"/>
              <a:t>Timed exam (75 min) during lecture time (location TBD)</a:t>
            </a:r>
          </a:p>
          <a:p>
            <a:pPr lvl="1"/>
            <a:r>
              <a:rPr lang="en-US" dirty="0"/>
              <a:t>Closed-book exam with 2 letter-size cheat sheets (4 pages in total) </a:t>
            </a:r>
          </a:p>
          <a:p>
            <a:pPr lvl="2"/>
            <a:r>
              <a:rPr lang="en-US" dirty="0"/>
              <a:t>No format limitations (it can be typed, written, or a combination)</a:t>
            </a:r>
          </a:p>
        </p:txBody>
      </p:sp>
    </p:spTree>
    <p:extLst>
      <p:ext uri="{BB962C8B-B14F-4D97-AF65-F5344CB8AC3E}">
        <p14:creationId xmlns:p14="http://schemas.microsoft.com/office/powerpoint/2010/main" val="7413634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F911B66-BE26-7246-850E-71B24016E40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Choose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Φ</m:t>
                    </m:r>
                  </m:oMath>
                </a14:m>
                <a:r>
                  <a:rPr lang="en-US" dirty="0"/>
                  <a:t> Before Seeing Data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F911B66-BE26-7246-850E-71B24016E40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470468-5DC1-FC44-8923-EC25E1A4F55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Rely on domain knowledge (feature engineering)</a:t>
                </a:r>
              </a:p>
              <a:p>
                <a:pPr lvl="1"/>
                <a:r>
                  <a:rPr lang="en-US" dirty="0"/>
                  <a:t>Handwriting digit recognition example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Use common sets of feature transformation</a:t>
                </a:r>
              </a:p>
              <a:p>
                <a:pPr lvl="1"/>
                <a:r>
                  <a:rPr lang="en-US" sz="2200" dirty="0"/>
                  <a:t>Polynomial transformation</a:t>
                </a:r>
              </a:p>
              <a:p>
                <a:pPr lvl="1"/>
                <a:r>
                  <a:rPr lang="en-US" sz="2200" dirty="0"/>
                  <a:t>2nd order Polynomial transformation</a:t>
                </a:r>
              </a:p>
              <a:p>
                <a:pPr lvl="2"/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sz="22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1,</m:t>
                        </m:r>
                        <m:sSub>
                          <m:sSubPr>
                            <m:ctrlPr>
                              <a:rPr lang="en-US" sz="22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2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2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2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sz="2200" dirty="0">
                  <a:solidFill>
                    <a:schemeClr val="accent1"/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200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=(1,</m:t>
                    </m:r>
                    <m:sSub>
                      <m:sSubPr>
                        <m:ctrlP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2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2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2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2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2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200" dirty="0">
                  <a:solidFill>
                    <a:schemeClr val="accent1"/>
                  </a:solidFill>
                </a:endParaRPr>
              </a:p>
              <a:p>
                <a:pPr lvl="2"/>
                <a:r>
                  <a:rPr lang="en-US" sz="2200" dirty="0"/>
                  <a:t>Pros:  more powerful (contains circle, ellipse, hyperbola, </a:t>
                </a:r>
                <a:r>
                  <a:rPr lang="en-US" sz="2200" dirty="0" err="1"/>
                  <a:t>etc</a:t>
                </a:r>
                <a:r>
                  <a:rPr lang="en-US" sz="2200" dirty="0"/>
                  <a:t>)</a:t>
                </a:r>
              </a:p>
              <a:p>
                <a:pPr lvl="2"/>
                <a:r>
                  <a:rPr lang="en-US" sz="2200" dirty="0"/>
                  <a:t>Cons:  2-d =&gt; 5-d</a:t>
                </a:r>
              </a:p>
              <a:p>
                <a:pPr lvl="3"/>
                <a:r>
                  <a:rPr lang="en-US" sz="2200" dirty="0"/>
                  <a:t>More computation/storage</a:t>
                </a:r>
              </a:p>
              <a:p>
                <a:pPr lvl="3"/>
                <a:r>
                  <a:rPr lang="en-US" sz="2200" dirty="0"/>
                  <a:t>Worse generalization error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470468-5DC1-FC44-8923-EC25E1A4F55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3"/>
                <a:stretch>
                  <a:fillRect l="-1086" t="-20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EC3A230D-7B86-2748-BA98-BD057814EE4C}"/>
              </a:ext>
            </a:extLst>
          </p:cNvPr>
          <p:cNvSpPr/>
          <p:nvPr/>
        </p:nvSpPr>
        <p:spPr>
          <a:xfrm>
            <a:off x="6096000" y="5747808"/>
            <a:ext cx="4865764" cy="745067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The VC dimension of d-dim perceptron is d+1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029AE2-6245-5148-B40D-CB380A0C77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3015" y="1825624"/>
            <a:ext cx="2773179" cy="1488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90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8F3163-E827-1444-A743-27374F522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Q-</a:t>
            </a:r>
            <a:r>
              <a:rPr lang="en-US" dirty="0" err="1"/>
              <a:t>th</a:t>
            </a:r>
            <a:r>
              <a:rPr lang="en-US" dirty="0"/>
              <a:t> Order Polynomial Transform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D6AAD9A-6167-5743-8D8C-51AAA0D2575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=(1,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b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From 1-st order to Q-</a:t>
                </a:r>
                <a:r>
                  <a:rPr lang="en-US" b="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th</a:t>
                </a:r>
                <a:r>
                  <a:rPr lang="en-US" b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order polynomial transform: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accent1"/>
                    </a:solidFill>
                  </a:rPr>
                  <a:t>…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/>
              </a:p>
              <a:p>
                <a:r>
                  <a:rPr lang="en-US" dirty="0"/>
                  <a:t>Number of elements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D6AAD9A-6167-5743-8D8C-51AAA0D257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4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44762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8F3163-E827-1444-A743-27374F522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Q-</a:t>
            </a:r>
            <a:r>
              <a:rPr lang="en-US" dirty="0" err="1"/>
              <a:t>th</a:t>
            </a:r>
            <a:r>
              <a:rPr lang="en-US" dirty="0"/>
              <a:t> Order Polynomial Transform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D6AAD9A-6167-5743-8D8C-51AAA0D2575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=(1,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b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From 1-st order to Q-</a:t>
                </a:r>
                <a:r>
                  <a:rPr lang="en-US" b="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th</a:t>
                </a:r>
                <a:r>
                  <a:rPr lang="en-US" b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order polynomial transform: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accent1"/>
                    </a:solidFill>
                  </a:rPr>
                  <a:t>…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/>
              </a:p>
              <a:p>
                <a:r>
                  <a:rPr lang="en-US" dirty="0"/>
                  <a:t>Number of elements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D6AAD9A-6167-5743-8D8C-51AAA0D257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4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642365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0A1A0-7C8F-F84C-B49A-410FDD2A7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Structural Hypothesis Sets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5ACABA7-C916-6A44-8C32-E54CD30AA18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be the linear model for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space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𝑎𝑟𝑔𝑚𝑖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sub>
                        </m:sSub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⊂</m:t>
                    </m:r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⊂</m:t>
                    </m:r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…</m:t>
                    </m:r>
                  </m:oMath>
                </a14:m>
                <a:endParaRPr lang="en-US" dirty="0">
                  <a:solidFill>
                    <a:srgbClr val="C00000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…</m:t>
                    </m:r>
                  </m:oMath>
                </a14:m>
                <a:endParaRPr lang="en-US" b="0" dirty="0">
                  <a:solidFill>
                    <a:srgbClr val="00B050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…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5ACABA7-C916-6A44-8C32-E54CD30AA1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8" b="-17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9D90F2AB-9D37-A049-B8DF-6FEED35968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1799" y="2478424"/>
            <a:ext cx="5082364" cy="1689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287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0A1A0-7C8F-F84C-B49A-410FDD2A7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Structural Hypothesis Sets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5ACABA7-C916-6A44-8C32-E54CD30AA18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be the linear model for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space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𝑎𝑟𝑔𝑚𝑖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sub>
                        </m:sSub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⊂</m:t>
                    </m:r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⊂</m:t>
                    </m:r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…</m:t>
                    </m:r>
                  </m:oMath>
                </a14:m>
                <a:endParaRPr lang="en-US" dirty="0">
                  <a:solidFill>
                    <a:srgbClr val="C00000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…</m:t>
                    </m:r>
                  </m:oMath>
                </a14:m>
                <a:endParaRPr lang="en-US" b="0" dirty="0">
                  <a:solidFill>
                    <a:srgbClr val="00B050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…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5ACABA7-C916-6A44-8C32-E54CD30AA1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8" b="-17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9D90F2AB-9D37-A049-B8DF-6FEED35968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1799" y="2478424"/>
            <a:ext cx="5082364" cy="16891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37D9A53-DEE3-DF48-8DF9-3C6D6CB153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7762" y="3003994"/>
            <a:ext cx="4386038" cy="3307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958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861F52-A6FC-504B-AA30-6F2BD4A46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Overfitting</a:t>
            </a:r>
            <a:endParaRPr lang="en-US" sz="36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56BCDA-5602-2A43-956B-541DA0A364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[Adapted from the slides by Malik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Magdon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-Ismail]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84333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5E3B3-12C2-874C-885E-81452B6CD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Setup of the Discussion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6565D7B-C566-A847-9E32-9C20357B0FD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Regression with polynomial transform</a:t>
                </a:r>
              </a:p>
              <a:p>
                <a:pPr lvl="1"/>
                <a:r>
                  <a:rPr lang="en-US" dirty="0"/>
                  <a:t>Input: 1-dimensional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=(1,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={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p>
                      <m:sSup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  <m:sSup>
                      <m:sSup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dirty="0" err="1"/>
                  <a:t>th</a:t>
                </a:r>
                <a:r>
                  <a:rPr lang="en-US" dirty="0"/>
                  <a:t>-order polynomial fit</a:t>
                </a:r>
              </a:p>
              <a:p>
                <a:pPr lvl="1"/>
                <a:r>
                  <a:rPr lang="en-US" dirty="0"/>
                  <a:t>Solve</a:t>
                </a:r>
                <a:r>
                  <a:rPr lang="zh-TW" altLang="en-US" dirty="0"/>
                  <a:t> </a:t>
                </a:r>
                <a:r>
                  <a:rPr lang="en-US" altLang="zh-TW" dirty="0"/>
                  <a:t>linear regression on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TW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TW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Q</m:t>
                        </m:r>
                      </m:sub>
                    </m:sSub>
                    <m:d>
                      <m:dPr>
                        <m:ctrlPr>
                          <a:rPr lang="en-US" altLang="zh-TW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altLang="zh-TW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</m:oMath>
                </a14:m>
                <a:r>
                  <a:rPr lang="en-US" dirty="0"/>
                  <a:t> space using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Looking to minimize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: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𝑎𝑟𝑔𝑚𝑖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sub>
                        </m:sSub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6565D7B-C566-A847-9E32-9C20357B0FD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Linear functions. The equation of a straight line - Topics in precalculus">
            <a:extLst>
              <a:ext uri="{FF2B5EF4-FFF2-40B4-BE49-F238E27FC236}">
                <a16:creationId xmlns:a16="http://schemas.microsoft.com/office/drawing/2014/main" id="{F6F02635-B9D3-D442-92F8-29D3D78F9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3500" y="2019300"/>
            <a:ext cx="4467519" cy="1739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6019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B217D-8ADF-7248-AB51-E0E580BD1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Simple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09C355-DFA5-274D-82C8-62D78ECA094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Target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4</a:t>
                </a:r>
                <a:r>
                  <a:rPr lang="en-US" baseline="30000" dirty="0"/>
                  <a:t>th</a:t>
                </a:r>
                <a:r>
                  <a:rPr lang="en-US" dirty="0"/>
                  <a:t> order function</a:t>
                </a:r>
              </a:p>
              <a:p>
                <a:r>
                  <a:rPr lang="en-US" b="0" dirty="0"/>
                  <a:t># data points: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endParaRPr lang="en-US" dirty="0"/>
              </a:p>
              <a:p>
                <a:r>
                  <a:rPr lang="en-US" dirty="0"/>
                  <a:t>Small noise: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zh-TW" alt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altLang="zh-TW" dirty="0"/>
                  <a:t>with small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endParaRPr lang="en-US" dirty="0"/>
              </a:p>
              <a:p>
                <a:pPr lvl="1"/>
                <a:endParaRPr lang="en-US" sz="1200" dirty="0"/>
              </a:p>
              <a:p>
                <a:r>
                  <a:rPr lang="en-US" dirty="0"/>
                  <a:t>4</a:t>
                </a:r>
                <a:r>
                  <a:rPr lang="en-US" baseline="30000" dirty="0"/>
                  <a:t>th</a:t>
                </a:r>
                <a:r>
                  <a:rPr lang="en-US" dirty="0"/>
                  <a:t> order polynomial fit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Find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𝑎𝑟𝑔𝑚𝑖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09C355-DFA5-274D-82C8-62D78ECA094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3EF98CD1-D467-0942-9743-A17E769E1C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3769" y="1690688"/>
            <a:ext cx="40513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700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B217D-8ADF-7248-AB51-E0E580BD1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Simple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09C355-DFA5-274D-82C8-62D78ECA094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Target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4</a:t>
                </a:r>
                <a:r>
                  <a:rPr lang="en-US" baseline="30000" dirty="0"/>
                  <a:t>th</a:t>
                </a:r>
                <a:r>
                  <a:rPr lang="en-US" dirty="0"/>
                  <a:t> order function</a:t>
                </a:r>
              </a:p>
              <a:p>
                <a:r>
                  <a:rPr lang="en-US" b="0" dirty="0"/>
                  <a:t># data points: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endParaRPr lang="en-US" dirty="0"/>
              </a:p>
              <a:p>
                <a:r>
                  <a:rPr lang="en-US" dirty="0"/>
                  <a:t>Small noise: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/>
                  <a:t>with small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endParaRPr lang="en-US" dirty="0"/>
              </a:p>
              <a:p>
                <a:pPr lvl="1"/>
                <a:endParaRPr lang="en-US" sz="1200" dirty="0"/>
              </a:p>
              <a:p>
                <a:r>
                  <a:rPr lang="en-US" dirty="0"/>
                  <a:t>4</a:t>
                </a:r>
                <a:r>
                  <a:rPr lang="en-US" baseline="30000" dirty="0"/>
                  <a:t>th</a:t>
                </a:r>
                <a:r>
                  <a:rPr lang="en-US" dirty="0"/>
                  <a:t> order polynomial fit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Find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𝑎𝑟𝑔𝑚𝑖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09C355-DFA5-274D-82C8-62D78ECA094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3EF98CD1-D467-0942-9743-A17E769E1C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0193" y="1648648"/>
            <a:ext cx="4051300" cy="32004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672FF2F-FCF6-0B4F-84C0-18E90C9132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0043" y="1729611"/>
            <a:ext cx="3911600" cy="31369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4E4CBCD-4BD3-CC48-94F8-8208E7E7F696}"/>
                  </a:ext>
                </a:extLst>
              </p:cNvPr>
              <p:cNvSpPr txBox="1"/>
              <p:nvPr/>
            </p:nvSpPr>
            <p:spPr>
              <a:xfrm>
                <a:off x="1765199" y="5547796"/>
                <a:ext cx="9074344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b="0" dirty="0"/>
                  <a:t>Classical overfitting: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sz="32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=0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dirty="0"/>
                  <a:t> but lead to a large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4E4CBCD-4BD3-CC48-94F8-8208E7E7F6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5199" y="5547796"/>
                <a:ext cx="9074344" cy="584775"/>
              </a:xfrm>
              <a:prstGeom prst="rect">
                <a:avLst/>
              </a:prstGeom>
              <a:blipFill>
                <a:blip r:embed="rId5"/>
                <a:stretch>
                  <a:fillRect l="-1676" t="-12766" b="-297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073534DD-D564-B74B-944D-C438E5D7EE1F}"/>
              </a:ext>
            </a:extLst>
          </p:cNvPr>
          <p:cNvSpPr txBox="1"/>
          <p:nvPr/>
        </p:nvSpPr>
        <p:spPr>
          <a:xfrm>
            <a:off x="2640478" y="6211888"/>
            <a:ext cx="63844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Fitting the </a:t>
            </a:r>
            <a:r>
              <a:rPr lang="en-US" sz="3200" b="1" dirty="0">
                <a:solidFill>
                  <a:srgbClr val="C00000"/>
                </a:solidFill>
              </a:rPr>
              <a:t>noise</a:t>
            </a:r>
            <a:r>
              <a:rPr lang="en-US" sz="3200" dirty="0"/>
              <a:t> instead of the target</a:t>
            </a:r>
          </a:p>
        </p:txBody>
      </p:sp>
    </p:spTree>
    <p:extLst>
      <p:ext uri="{BB962C8B-B14F-4D97-AF65-F5344CB8AC3E}">
        <p14:creationId xmlns:p14="http://schemas.microsoft.com/office/powerpoint/2010/main" val="360258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09728-0B6D-954D-9379-A05658E378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52143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What is Overfitting?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2B3DDD-EE1E-BC41-9DF6-C8F6D8325C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sz="4400" dirty="0"/>
          </a:p>
          <a:p>
            <a:pPr marL="0" indent="0" algn="ctr">
              <a:buNone/>
            </a:pPr>
            <a:r>
              <a:rPr lang="en-US" sz="4400" dirty="0"/>
              <a:t>Fitting the data </a:t>
            </a:r>
            <a:r>
              <a:rPr lang="en-US" sz="4400" dirty="0">
                <a:solidFill>
                  <a:srgbClr val="FF0000"/>
                </a:solidFill>
              </a:rPr>
              <a:t>more</a:t>
            </a:r>
            <a:r>
              <a:rPr lang="en-US" sz="4400" dirty="0"/>
              <a:t> than is </a:t>
            </a:r>
            <a:r>
              <a:rPr lang="en-US" sz="4400" dirty="0">
                <a:solidFill>
                  <a:srgbClr val="FF0000"/>
                </a:solidFill>
              </a:rPr>
              <a:t>warranted</a:t>
            </a:r>
          </a:p>
        </p:txBody>
      </p:sp>
    </p:spTree>
    <p:extLst>
      <p:ext uri="{BB962C8B-B14F-4D97-AF65-F5344CB8AC3E}">
        <p14:creationId xmlns:p14="http://schemas.microsoft.com/office/powerpoint/2010/main" val="19056579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F5566-6C59-A44E-9CF3-B1916F8F4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23A750-DE57-4C48-BE4B-4453568059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1471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E6A7D-62EA-6C4A-9A00-B6D1521F7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Overfitting is Not Just Bad Generalization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D67B63-DD24-3044-A03B-A1DF26BAA7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7663" y="1825625"/>
            <a:ext cx="5359400" cy="405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1335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E6A7D-62EA-6C4A-9A00-B6D1521F7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Overfitting is Not Just Bad Generalization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15E737-5096-B247-9531-516922365F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2638" y="1825625"/>
            <a:ext cx="4775200" cy="4089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0728B4D-F588-FA4C-A550-0B6568D13DFA}"/>
                  </a:ext>
                </a:extLst>
              </p:cNvPr>
              <p:cNvSpPr txBox="1"/>
              <p:nvPr/>
            </p:nvSpPr>
            <p:spPr>
              <a:xfrm>
                <a:off x="892705" y="5638354"/>
                <a:ext cx="10688760" cy="10772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/>
                  <a:t>Overfitting</a:t>
                </a:r>
              </a:p>
              <a:p>
                <a:r>
                  <a:rPr lang="en-US" sz="3200" dirty="0"/>
                  <a:t>Going for </a:t>
                </a:r>
                <a:r>
                  <a:rPr lang="en-US" sz="3200" dirty="0">
                    <a:solidFill>
                      <a:schemeClr val="accent1"/>
                    </a:solidFill>
                  </a:rPr>
                  <a:t>lower and lower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en-US" sz="3200" dirty="0"/>
                  <a:t> results in </a:t>
                </a:r>
                <a:r>
                  <a:rPr lang="en-US" sz="3200" dirty="0">
                    <a:solidFill>
                      <a:srgbClr val="C00000"/>
                    </a:solidFill>
                  </a:rPr>
                  <a:t>higher and higher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0728B4D-F588-FA4C-A550-0B6568D13D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705" y="5638354"/>
                <a:ext cx="10688760" cy="1077218"/>
              </a:xfrm>
              <a:prstGeom prst="rect">
                <a:avLst/>
              </a:prstGeom>
              <a:blipFill>
                <a:blip r:embed="rId3"/>
                <a:stretch>
                  <a:fillRect l="-1305" t="-8235" b="-152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54580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B86D0-05E0-8547-B02C-1F98460C84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Study: </a:t>
            </a:r>
            <a:br>
              <a:rPr lang="en-US" dirty="0"/>
            </a:br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vs 10</a:t>
            </a:r>
            <a:r>
              <a:rPr lang="en-US" baseline="30000" dirty="0"/>
              <a:t>th</a:t>
            </a:r>
            <a:r>
              <a:rPr lang="en-US" dirty="0"/>
              <a:t> Order Polynomial Fit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418F69-891D-2246-BC3E-68D55D8618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879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F0F4E00-7E6A-6644-8600-EC0CA7EDDC9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204595" y="4656454"/>
                <a:ext cx="4796440" cy="116469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2</a:t>
                </a:r>
                <a:r>
                  <a:rPr lang="en-US" baseline="30000" dirty="0"/>
                  <a:t>nd</a:t>
                </a:r>
                <a:r>
                  <a:rPr lang="en-US" dirty="0"/>
                  <a:t> order polynomial fit     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/>
                  <a:t>10</a:t>
                </a:r>
                <a:r>
                  <a:rPr lang="en-US" altLang="zh-TW" baseline="30000" dirty="0"/>
                  <a:t>th</a:t>
                </a:r>
                <a:r>
                  <a:rPr lang="en-US" altLang="zh-TW" dirty="0"/>
                  <a:t> order polynomial fit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F0F4E00-7E6A-6644-8600-EC0CA7EDDC9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04595" y="4656454"/>
                <a:ext cx="4796440" cy="1164696"/>
              </a:xfrm>
              <a:blipFill>
                <a:blip r:embed="rId2"/>
                <a:stretch>
                  <a:fillRect l="-794" t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72E8A356-90C2-AA42-9598-EAD1755B35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6165" y="435422"/>
            <a:ext cx="7353300" cy="3532250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F818246-D43B-334D-B85F-C3B9837AEE18}"/>
              </a:ext>
            </a:extLst>
          </p:cNvPr>
          <p:cNvSpPr txBox="1">
            <a:spLocks/>
          </p:cNvSpPr>
          <p:nvPr/>
        </p:nvSpPr>
        <p:spPr>
          <a:xfrm>
            <a:off x="688710" y="6254246"/>
            <a:ext cx="10814580" cy="1037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3200" b="1" dirty="0">
                <a:solidFill>
                  <a:srgbClr val="C00000"/>
                </a:solidFill>
              </a:rPr>
              <a:t>Which model would you choose for the </a:t>
            </a:r>
            <a:r>
              <a:rPr lang="en-US" sz="3200" b="1" dirty="0">
                <a:solidFill>
                  <a:schemeClr val="accent1"/>
                </a:solidFill>
              </a:rPr>
              <a:t>left problem </a:t>
            </a:r>
            <a:r>
              <a:rPr lang="en-US" sz="3200" b="1" dirty="0">
                <a:solidFill>
                  <a:srgbClr val="C00000"/>
                </a:solidFill>
              </a:rPr>
              <a:t>and why?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58408A8-2476-1643-859D-C4D6012B49E0}"/>
              </a:ext>
            </a:extLst>
          </p:cNvPr>
          <p:cNvSpPr/>
          <p:nvPr/>
        </p:nvSpPr>
        <p:spPr>
          <a:xfrm>
            <a:off x="5801497" y="599303"/>
            <a:ext cx="3385752" cy="3268362"/>
          </a:xfrm>
          <a:prstGeom prst="rect">
            <a:avLst/>
          </a:prstGeom>
          <a:solidFill>
            <a:srgbClr val="FFFFFF">
              <a:alpha val="8392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2EA13A4-20E8-EE4E-AA5D-BD3E75E2387D}"/>
              </a:ext>
            </a:extLst>
          </p:cNvPr>
          <p:cNvSpPr txBox="1"/>
          <p:nvPr/>
        </p:nvSpPr>
        <p:spPr>
          <a:xfrm>
            <a:off x="381000" y="1803400"/>
            <a:ext cx="8483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N=15</a:t>
            </a:r>
          </a:p>
        </p:txBody>
      </p:sp>
    </p:spTree>
    <p:extLst>
      <p:ext uri="{BB962C8B-B14F-4D97-AF65-F5344CB8AC3E}">
        <p14:creationId xmlns:p14="http://schemas.microsoft.com/office/powerpoint/2010/main" val="534321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11BCE2B-F3C5-2144-9D08-2F9B15D54F6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Target Function: 10</a:t>
                </a:r>
                <a:r>
                  <a:rPr lang="en-US" baseline="30000" dirty="0"/>
                  <a:t>th</a:t>
                </a:r>
                <a:r>
                  <a:rPr lang="en-US" dirty="0"/>
                  <a:t> Order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with Noise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11BCE2B-F3C5-2144-9D08-2F9B15D54F6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60BCAB5D-CA63-E849-BD3A-48B73CEC69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690688"/>
            <a:ext cx="4449234" cy="512937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DCDB2E70-7D59-6444-BAA8-7B185DEE9A7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774268" y="2350557"/>
                <a:ext cx="5960532" cy="4142317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Irony of two learners </a:t>
                </a:r>
                <a:r>
                  <a:rPr lang="en-US" dirty="0">
                    <a:solidFill>
                      <a:srgbClr val="C00000"/>
                    </a:solidFill>
                  </a:rPr>
                  <a:t>Red</a:t>
                </a:r>
                <a:r>
                  <a:rPr lang="en-US" dirty="0"/>
                  <a:t> and </a:t>
                </a:r>
                <a:r>
                  <a:rPr lang="en-US" dirty="0">
                    <a:solidFill>
                      <a:srgbClr val="00B050"/>
                    </a:solidFill>
                  </a:rPr>
                  <a:t>Green</a:t>
                </a:r>
              </a:p>
              <a:p>
                <a:endParaRPr lang="en-US" dirty="0"/>
              </a:p>
              <a:p>
                <a:r>
                  <a:rPr lang="en-US" dirty="0"/>
                  <a:t>Both </a:t>
                </a:r>
                <a:r>
                  <a:rPr lang="en-US" b="1" u="sng" dirty="0">
                    <a:solidFill>
                      <a:schemeClr val="accent2"/>
                    </a:solidFill>
                  </a:rPr>
                  <a:t>know</a:t>
                </a:r>
                <a:r>
                  <a:rPr lang="en-US" dirty="0"/>
                  <a:t> the target is 10</a:t>
                </a:r>
                <a:r>
                  <a:rPr lang="en-US" baseline="30000" dirty="0"/>
                  <a:t>th</a:t>
                </a:r>
                <a:r>
                  <a:rPr lang="en-US" dirty="0"/>
                  <a:t> order</a:t>
                </a:r>
              </a:p>
              <a:p>
                <a:endParaRPr lang="en-US" dirty="0"/>
              </a:p>
              <a:p>
                <a:r>
                  <a:rPr lang="en-US" dirty="0">
                    <a:solidFill>
                      <a:srgbClr val="C00000"/>
                    </a:solidFill>
                  </a:rPr>
                  <a:t>Red</a:t>
                </a:r>
                <a:r>
                  <a:rPr lang="en-US" dirty="0"/>
                  <a:t> chooses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>
                    <a:solidFill>
                      <a:srgbClr val="00B050"/>
                    </a:solidFill>
                  </a:rPr>
                  <a:t>Green </a:t>
                </a:r>
                <a:r>
                  <a:rPr lang="en-US" dirty="0"/>
                  <a:t>chooses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>
                    <a:solidFill>
                      <a:srgbClr val="00B050"/>
                    </a:solidFill>
                  </a:rPr>
                  <a:t>Green</a:t>
                </a:r>
                <a:r>
                  <a:rPr lang="en-US" dirty="0"/>
                  <a:t> outperforms </a:t>
                </a:r>
                <a:r>
                  <a:rPr lang="en-US" dirty="0">
                    <a:solidFill>
                      <a:srgbClr val="C00000"/>
                    </a:solidFill>
                  </a:rPr>
                  <a:t>Red</a:t>
                </a:r>
              </a:p>
            </p:txBody>
          </p:sp>
        </mc:Choice>
        <mc:Fallback xmlns="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DCDB2E70-7D59-6444-BAA8-7B185DEE9A7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774268" y="2350557"/>
                <a:ext cx="5960532" cy="4142317"/>
              </a:xfrm>
              <a:blipFill>
                <a:blip r:embed="rId4"/>
                <a:stretch>
                  <a:fillRect l="-1911" t="-2446" b="-18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58531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05F472C-1EE6-524A-85C0-2E7AA5AD2BD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Why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Better than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</m:oMath>
                </a14:m>
                <a:r>
                  <a:rPr lang="en-US" dirty="0"/>
                  <a:t>?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05F472C-1EE6-524A-85C0-2E7AA5AD2BD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ED6E3D39-CB3C-D34F-9AC6-4470FA494D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6503" y="1690688"/>
            <a:ext cx="4652778" cy="42582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3F293FB-C14C-6D43-B33A-BB7D9EC457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2721" y="1702587"/>
            <a:ext cx="4429947" cy="4381266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6EB1C1C-BBEC-CF46-A0A1-9001A3A9BB8B}"/>
              </a:ext>
            </a:extLst>
          </p:cNvPr>
          <p:cNvCxnSpPr>
            <a:cxnSpLocks/>
          </p:cNvCxnSpPr>
          <p:nvPr/>
        </p:nvCxnSpPr>
        <p:spPr>
          <a:xfrm>
            <a:off x="2573867" y="2506133"/>
            <a:ext cx="0" cy="357772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A614714-AC70-6A45-B57A-6E69143EB2ED}"/>
              </a:ext>
            </a:extLst>
          </p:cNvPr>
          <p:cNvCxnSpPr>
            <a:cxnSpLocks/>
          </p:cNvCxnSpPr>
          <p:nvPr/>
        </p:nvCxnSpPr>
        <p:spPr>
          <a:xfrm>
            <a:off x="7890934" y="2370666"/>
            <a:ext cx="0" cy="357772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ounded Rectangle 10">
                <a:extLst>
                  <a:ext uri="{FF2B5EF4-FFF2-40B4-BE49-F238E27FC236}">
                    <a16:creationId xmlns:a16="http://schemas.microsoft.com/office/drawing/2014/main" id="{1BBF5D9A-8547-3F42-AF9C-25138AA9F999}"/>
                  </a:ext>
                </a:extLst>
              </p:cNvPr>
              <p:cNvSpPr/>
              <p:nvPr/>
            </p:nvSpPr>
            <p:spPr>
              <a:xfrm>
                <a:off x="2077328" y="1392504"/>
                <a:ext cx="2968507" cy="795866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Learning curve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Rounded Rectangle 10">
                <a:extLst>
                  <a:ext uri="{FF2B5EF4-FFF2-40B4-BE49-F238E27FC236}">
                    <a16:creationId xmlns:a16="http://schemas.microsoft.com/office/drawing/2014/main" id="{1BBF5D9A-8547-3F42-AF9C-25138AA9F9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7328" y="1392504"/>
                <a:ext cx="2968507" cy="795866"/>
              </a:xfrm>
              <a:prstGeom prst="roundRect">
                <a:avLst/>
              </a:prstGeom>
              <a:blipFill>
                <a:blip r:embed="rId5"/>
                <a:stretch>
                  <a:fillRect l="-85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ounded Rectangle 12">
                <a:extLst>
                  <a:ext uri="{FF2B5EF4-FFF2-40B4-BE49-F238E27FC236}">
                    <a16:creationId xmlns:a16="http://schemas.microsoft.com/office/drawing/2014/main" id="{B76DD0C7-5BB1-B441-BA69-F2C05B2E2767}"/>
                  </a:ext>
                </a:extLst>
              </p:cNvPr>
              <p:cNvSpPr/>
              <p:nvPr/>
            </p:nvSpPr>
            <p:spPr>
              <a:xfrm>
                <a:off x="7146167" y="1360488"/>
                <a:ext cx="3135096" cy="795866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Learning curve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Rounded Rectangle 12">
                <a:extLst>
                  <a:ext uri="{FF2B5EF4-FFF2-40B4-BE49-F238E27FC236}">
                    <a16:creationId xmlns:a16="http://schemas.microsoft.com/office/drawing/2014/main" id="{B76DD0C7-5BB1-B441-BA69-F2C05B2E27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6167" y="1360488"/>
                <a:ext cx="3135096" cy="795866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05567833-2A9E-AE4B-80C7-EDDECA85045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8710" y="6254246"/>
                <a:ext cx="10814580" cy="10370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/>
                  <a:buNone/>
                </a:pPr>
                <a:r>
                  <a:rPr lang="en-US" sz="3200" b="1" dirty="0">
                    <a:solidFill>
                      <a:schemeClr val="tx1"/>
                    </a:solidFill>
                  </a:rPr>
                  <a:t>When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𝑵</m:t>
                    </m:r>
                  </m:oMath>
                </a14:m>
                <a:r>
                  <a:rPr lang="en-US" sz="3200" b="1" dirty="0">
                    <a:solidFill>
                      <a:srgbClr val="C00000"/>
                    </a:solidFill>
                  </a:rPr>
                  <a:t> is small</a:t>
                </a:r>
                <a:r>
                  <a:rPr lang="en-US" sz="3200" b="1" dirty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  <m:sub>
                        <m:r>
                          <a:rPr lang="en-US" sz="32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𝒐𝒖𝒕</m:t>
                        </m:r>
                      </m:sub>
                    </m:sSub>
                    <m:d>
                      <m:dPr>
                        <m:ctrlPr>
                          <a:rPr lang="en-US" sz="32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𝒈</m:t>
                            </m:r>
                          </m:e>
                          <m:sub>
                            <m:r>
                              <a:rPr lang="en-US" sz="32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𝟏𝟎</m:t>
                            </m:r>
                          </m:sub>
                        </m:sSub>
                      </m:e>
                    </m:d>
                    <m:r>
                      <a:rPr lang="en-US" sz="32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sz="32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  <m:sub>
                        <m:r>
                          <a:rPr lang="en-US" sz="32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𝒐𝒖𝒕</m:t>
                        </m:r>
                      </m:sub>
                    </m:sSub>
                    <m:r>
                      <a:rPr lang="en-US" sz="32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32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𝒈</m:t>
                        </m:r>
                      </m:e>
                      <m:sub>
                        <m:r>
                          <a:rPr lang="en-US" sz="32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32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3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05567833-2A9E-AE4B-80C7-EDDECA8504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710" y="6254246"/>
                <a:ext cx="10814580" cy="1037088"/>
              </a:xfrm>
              <a:prstGeom prst="rect">
                <a:avLst/>
              </a:prstGeom>
              <a:blipFill>
                <a:blip r:embed="rId7"/>
                <a:stretch>
                  <a:fillRect t="-121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41135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F0F4E00-7E6A-6644-8600-EC0CA7EDDC9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117849" y="4656453"/>
                <a:ext cx="4969933" cy="1164696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2</a:t>
                </a:r>
                <a:r>
                  <a:rPr lang="en-US" baseline="30000" dirty="0"/>
                  <a:t>nd</a:t>
                </a:r>
                <a:r>
                  <a:rPr lang="en-US" dirty="0"/>
                  <a:t> order polynomial fit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/>
                  <a:t>10</a:t>
                </a:r>
                <a:r>
                  <a:rPr lang="en-US" altLang="zh-TW" baseline="30000" dirty="0"/>
                  <a:t>th</a:t>
                </a:r>
                <a:r>
                  <a:rPr lang="en-US" altLang="zh-TW" dirty="0"/>
                  <a:t> order polynomial fit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F0F4E00-7E6A-6644-8600-EC0CA7EDDC9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17849" y="4656453"/>
                <a:ext cx="4969933" cy="1164696"/>
              </a:xfrm>
              <a:blipFill>
                <a:blip r:embed="rId2"/>
                <a:stretch>
                  <a:fillRect l="-509" t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72E8A356-90C2-AA42-9598-EAD1755B35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6165" y="435422"/>
            <a:ext cx="7353300" cy="3532250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F818246-D43B-334D-B85F-C3B9837AEE18}"/>
              </a:ext>
            </a:extLst>
          </p:cNvPr>
          <p:cNvSpPr txBox="1">
            <a:spLocks/>
          </p:cNvSpPr>
          <p:nvPr/>
        </p:nvSpPr>
        <p:spPr>
          <a:xfrm>
            <a:off x="688710" y="6254246"/>
            <a:ext cx="10814580" cy="1037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3200" b="1" dirty="0">
                <a:solidFill>
                  <a:srgbClr val="C00000"/>
                </a:solidFill>
              </a:rPr>
              <a:t>Which model do you choose for the </a:t>
            </a:r>
            <a:r>
              <a:rPr lang="en-US" sz="3200" b="1" dirty="0">
                <a:solidFill>
                  <a:schemeClr val="accent1"/>
                </a:solidFill>
              </a:rPr>
              <a:t>right problem </a:t>
            </a:r>
            <a:r>
              <a:rPr lang="en-US" sz="3200" b="1" dirty="0">
                <a:solidFill>
                  <a:srgbClr val="C00000"/>
                </a:solidFill>
              </a:rPr>
              <a:t>and why?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A438C90-D757-E64C-8BC9-ECFB23E0060A}"/>
              </a:ext>
            </a:extLst>
          </p:cNvPr>
          <p:cNvSpPr/>
          <p:nvPr/>
        </p:nvSpPr>
        <p:spPr>
          <a:xfrm>
            <a:off x="1926165" y="567366"/>
            <a:ext cx="3385752" cy="3268362"/>
          </a:xfrm>
          <a:prstGeom prst="rect">
            <a:avLst/>
          </a:prstGeom>
          <a:solidFill>
            <a:srgbClr val="FFFFFF">
              <a:alpha val="8392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F636E0-8FA7-994B-8ED3-0BDE019BE634}"/>
              </a:ext>
            </a:extLst>
          </p:cNvPr>
          <p:cNvSpPr txBox="1"/>
          <p:nvPr/>
        </p:nvSpPr>
        <p:spPr>
          <a:xfrm>
            <a:off x="381000" y="1803400"/>
            <a:ext cx="8483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N=15</a:t>
            </a:r>
          </a:p>
        </p:txBody>
      </p:sp>
    </p:spTree>
    <p:extLst>
      <p:ext uri="{BB962C8B-B14F-4D97-AF65-F5344CB8AC3E}">
        <p14:creationId xmlns:p14="http://schemas.microsoft.com/office/powerpoint/2010/main" val="40557668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F8776EC-BDDB-C544-A5ED-FB8F3DCF7B2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365125"/>
                <a:ext cx="12192000" cy="1325563"/>
              </a:xfrm>
            </p:spPr>
            <p:txBody>
              <a:bodyPr>
                <a:normAutofit/>
              </a:bodyPr>
              <a:lstStyle/>
              <a:p>
                <a:pPr algn="ctr"/>
                <a:r>
                  <a:rPr lang="en-US" sz="4000" dirty="0"/>
                  <a:t>Simpler </a:t>
                </a:r>
                <a14:m>
                  <m:oMath xmlns:m="http://schemas.openxmlformats.org/officeDocument/2006/math"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sz="4000" dirty="0"/>
                  <a:t> is better even for complex target with </a:t>
                </a:r>
                <a:r>
                  <a:rPr lang="en-US" sz="4000" b="1" dirty="0">
                    <a:solidFill>
                      <a:srgbClr val="C00000"/>
                    </a:solidFill>
                  </a:rPr>
                  <a:t>no noise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F8776EC-BDDB-C544-A5ED-FB8F3DCF7B2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365125"/>
                <a:ext cx="12192000" cy="1325563"/>
              </a:xfrm>
              <a:blipFill>
                <a:blip r:embed="rId2"/>
                <a:stretch>
                  <a:fillRect l="-208" r="-2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0FEF3DDC-FFC5-304A-AAAC-9FE5046E9C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2423" y="1401623"/>
            <a:ext cx="4605670" cy="5091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9167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B4E90-84F9-7E46-A383-947D12D6D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There Really “No Noise”?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EDA2FDA-F5E4-244B-B181-A81690F020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20850" y="1893094"/>
            <a:ext cx="8750300" cy="421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83426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B4E90-84F9-7E46-A383-947D12D6D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There Really “No Noise”?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87457D6-5183-2248-92A1-5A5A09C980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22450" y="1924844"/>
            <a:ext cx="8547100" cy="41529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4EF98589-BAA8-0D4C-A526-D02D8F36D78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768" y="6979920"/>
                <a:ext cx="12192000" cy="72009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/>
                  <a:buNone/>
                </a:pP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sz="3200" dirty="0">
                    <a:solidFill>
                      <a:srgbClr val="C00000"/>
                    </a:solidFill>
                  </a:rPr>
                  <a:t> should match </a:t>
                </a:r>
                <a:r>
                  <a:rPr lang="en-US" sz="3200" b="1" dirty="0">
                    <a:solidFill>
                      <a:srgbClr val="C00000"/>
                    </a:solidFill>
                  </a:rPr>
                  <a:t>quantity and quality of </a:t>
                </a:r>
                <a:r>
                  <a:rPr lang="en-US" sz="3200" b="1" dirty="0">
                    <a:solidFill>
                      <a:srgbClr val="C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data</a:t>
                </a:r>
                <a:r>
                  <a:rPr lang="en-US" sz="3200" dirty="0">
                    <a:solidFill>
                      <a:srgbClr val="C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, not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3200" b="0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unknown</m:t>
                        </m:r>
                      </m:e>
                    </m:d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lang="en-US" sz="3200" dirty="0">
                  <a:solidFill>
                    <a:srgbClr val="C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4EF98589-BAA8-0D4C-A526-D02D8F36D7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68" y="6979920"/>
                <a:ext cx="12192000" cy="720096"/>
              </a:xfrm>
              <a:prstGeom prst="rect">
                <a:avLst/>
              </a:prstGeom>
              <a:blipFill>
                <a:blip r:embed="rId3"/>
                <a:stretch>
                  <a:fillRect t="-17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660697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10972797" cy="4860925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𝐻</m:t>
                    </m:r>
                  </m:oMath>
                </a14:m>
                <a:r>
                  <a:rPr lang="en-US" dirty="0"/>
                  <a:t> contains hypothesis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h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as </a:t>
                </a:r>
                <a:r>
                  <a:rPr lang="en-US" b="1" dirty="0">
                    <a:solidFill>
                      <a:schemeClr val="accent1"/>
                    </a:solidFill>
                  </a:rPr>
                  <a:t>some function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𝒘</m:t>
                            </m:r>
                          </m:e>
                        </m:acc>
                      </m:e>
                      <m:sup>
                        <m: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𝑻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𝒙</m:t>
                        </m:r>
                      </m:e>
                    </m:acc>
                  </m:oMath>
                </a14:m>
                <a:endParaRPr lang="en-US" b="1" dirty="0">
                  <a:solidFill>
                    <a:schemeClr val="accent1"/>
                  </a:solidFill>
                </a:endParaRP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endParaRPr lang="en-US" b="1" dirty="0">
                  <a:solidFill>
                    <a:schemeClr val="accent1"/>
                  </a:solidFill>
                </a:endParaRP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endParaRPr lang="en-US" b="1" dirty="0">
                  <a:solidFill>
                    <a:schemeClr val="accent1"/>
                  </a:solidFill>
                </a:endParaRP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endParaRPr lang="en-US" b="1" dirty="0">
                  <a:solidFill>
                    <a:schemeClr val="accent1"/>
                  </a:solidFill>
                </a:endParaRP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endParaRPr lang="en-US" b="1" dirty="0">
                  <a:solidFill>
                    <a:schemeClr val="accent1"/>
                  </a:solidFill>
                </a:endParaRP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endParaRPr lang="en-US" b="1" dirty="0">
                  <a:solidFill>
                    <a:schemeClr val="accent1"/>
                  </a:solidFill>
                </a:endParaRP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endParaRPr lang="en-US" dirty="0"/>
              </a:p>
              <a:p>
                <a:pPr marL="228600" lvl="1">
                  <a:lnSpc>
                    <a:spcPct val="100000"/>
                  </a:lnSpc>
                  <a:spcBef>
                    <a:spcPts val="0"/>
                  </a:spcBef>
                </a:pPr>
                <a:endParaRPr lang="en-US" sz="200" dirty="0"/>
              </a:p>
              <a:p>
                <a:pPr marL="228600" lvl="1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2800" dirty="0"/>
                  <a:t>Algorithm: </a:t>
                </a:r>
              </a:p>
              <a:p>
                <a:pPr marL="685800" lvl="2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2800" dirty="0"/>
                  <a:t>Focus on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8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𝑎𝑟𝑔𝑚𝑖</m:t>
                    </m:r>
                    <m:sSub>
                      <m:sSubPr>
                        <m:ctrlP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sSub>
                      <m:sSubPr>
                        <m:ctrlP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sz="28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8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/>
                  <a:t> </a:t>
                </a: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2800" dirty="0">
                    <a:solidFill>
                      <a:srgbClr val="C00000"/>
                    </a:solidFill>
                  </a:rPr>
                  <a:t>Gradient descent </a:t>
                </a:r>
                <a:r>
                  <a:rPr lang="en-US" sz="2800" dirty="0"/>
                  <a:t>is one of the common optimization algorithms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10972797" cy="4860925"/>
              </a:xfrm>
              <a:blipFill>
                <a:blip r:embed="rId2"/>
                <a:stretch>
                  <a:fillRect l="-925" t="-23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7305589A-349C-2E49-9197-D57A2EC264C1}"/>
              </a:ext>
            </a:extLst>
          </p:cNvPr>
          <p:cNvSpPr txBox="1"/>
          <p:nvPr/>
        </p:nvSpPr>
        <p:spPr>
          <a:xfrm>
            <a:off x="6883105" y="794592"/>
            <a:ext cx="3448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This is why it’s called linear models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5960255-A3EC-344F-AA1A-C97A2DA511EA}"/>
              </a:ext>
            </a:extLst>
          </p:cNvPr>
          <p:cNvCxnSpPr>
            <a:cxnSpLocks/>
          </p:cNvCxnSpPr>
          <p:nvPr/>
        </p:nvCxnSpPr>
        <p:spPr>
          <a:xfrm flipV="1">
            <a:off x="8576349" y="1163924"/>
            <a:ext cx="0" cy="615759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DD36302D-3A3B-B748-89C8-69AA741BDC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6498" y="2341783"/>
            <a:ext cx="8578631" cy="2507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42082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05F472C-1EE6-524A-85C0-2E7AA5AD2BD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Why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Better than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</m:oMath>
                </a14:m>
                <a:r>
                  <a:rPr lang="en-US" dirty="0"/>
                  <a:t>?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05F472C-1EE6-524A-85C0-2E7AA5AD2BD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ED6E3D39-CB3C-D34F-9AC6-4470FA494D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6503" y="1690688"/>
            <a:ext cx="4652778" cy="42582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3F293FB-C14C-6D43-B33A-BB7D9EC457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2721" y="1702587"/>
            <a:ext cx="4429947" cy="4381266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6EB1C1C-BBEC-CF46-A0A1-9001A3A9BB8B}"/>
              </a:ext>
            </a:extLst>
          </p:cNvPr>
          <p:cNvCxnSpPr>
            <a:cxnSpLocks/>
          </p:cNvCxnSpPr>
          <p:nvPr/>
        </p:nvCxnSpPr>
        <p:spPr>
          <a:xfrm>
            <a:off x="2573867" y="2506133"/>
            <a:ext cx="0" cy="357772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A614714-AC70-6A45-B57A-6E69143EB2ED}"/>
              </a:ext>
            </a:extLst>
          </p:cNvPr>
          <p:cNvCxnSpPr>
            <a:cxnSpLocks/>
          </p:cNvCxnSpPr>
          <p:nvPr/>
        </p:nvCxnSpPr>
        <p:spPr>
          <a:xfrm>
            <a:off x="7890934" y="2370666"/>
            <a:ext cx="0" cy="357772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ounded Rectangle 10">
                <a:extLst>
                  <a:ext uri="{FF2B5EF4-FFF2-40B4-BE49-F238E27FC236}">
                    <a16:creationId xmlns:a16="http://schemas.microsoft.com/office/drawing/2014/main" id="{1BBF5D9A-8547-3F42-AF9C-25138AA9F999}"/>
                  </a:ext>
                </a:extLst>
              </p:cNvPr>
              <p:cNvSpPr/>
              <p:nvPr/>
            </p:nvSpPr>
            <p:spPr>
              <a:xfrm>
                <a:off x="2077328" y="1392504"/>
                <a:ext cx="2968507" cy="795866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Learning curve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Rounded Rectangle 10">
                <a:extLst>
                  <a:ext uri="{FF2B5EF4-FFF2-40B4-BE49-F238E27FC236}">
                    <a16:creationId xmlns:a16="http://schemas.microsoft.com/office/drawing/2014/main" id="{1BBF5D9A-8547-3F42-AF9C-25138AA9F9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7328" y="1392504"/>
                <a:ext cx="2968507" cy="795866"/>
              </a:xfrm>
              <a:prstGeom prst="roundRect">
                <a:avLst/>
              </a:prstGeom>
              <a:blipFill>
                <a:blip r:embed="rId5"/>
                <a:stretch>
                  <a:fillRect l="-85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ounded Rectangle 12">
                <a:extLst>
                  <a:ext uri="{FF2B5EF4-FFF2-40B4-BE49-F238E27FC236}">
                    <a16:creationId xmlns:a16="http://schemas.microsoft.com/office/drawing/2014/main" id="{B76DD0C7-5BB1-B441-BA69-F2C05B2E2767}"/>
                  </a:ext>
                </a:extLst>
              </p:cNvPr>
              <p:cNvSpPr/>
              <p:nvPr/>
            </p:nvSpPr>
            <p:spPr>
              <a:xfrm>
                <a:off x="7146167" y="1360488"/>
                <a:ext cx="3135096" cy="795866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Learning curve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Rounded Rectangle 12">
                <a:extLst>
                  <a:ext uri="{FF2B5EF4-FFF2-40B4-BE49-F238E27FC236}">
                    <a16:creationId xmlns:a16="http://schemas.microsoft.com/office/drawing/2014/main" id="{B76DD0C7-5BB1-B441-BA69-F2C05B2E27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6167" y="1360488"/>
                <a:ext cx="3135096" cy="795866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05567833-2A9E-AE4B-80C7-EDDECA85045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8710" y="6254246"/>
                <a:ext cx="10814580" cy="10370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/>
                  <a:buNone/>
                </a:pPr>
                <a:r>
                  <a:rPr lang="en-US" sz="3200" b="1" dirty="0">
                    <a:solidFill>
                      <a:schemeClr val="tx1"/>
                    </a:solidFill>
                  </a:rPr>
                  <a:t>When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𝑵</m:t>
                    </m:r>
                  </m:oMath>
                </a14:m>
                <a:r>
                  <a:rPr lang="en-US" sz="3200" b="1" dirty="0">
                    <a:solidFill>
                      <a:srgbClr val="C00000"/>
                    </a:solidFill>
                  </a:rPr>
                  <a:t> is small</a:t>
                </a:r>
                <a:r>
                  <a:rPr lang="en-US" sz="3200" b="1" dirty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  <m:sub>
                        <m:r>
                          <a:rPr lang="en-US" sz="32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𝒐𝒖𝒕</m:t>
                        </m:r>
                      </m:sub>
                    </m:sSub>
                    <m:d>
                      <m:dPr>
                        <m:ctrlPr>
                          <a:rPr lang="en-US" sz="32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𝒈</m:t>
                            </m:r>
                          </m:e>
                          <m:sub>
                            <m:r>
                              <a:rPr lang="en-US" sz="32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𝟏𝟎</m:t>
                            </m:r>
                          </m:sub>
                        </m:sSub>
                      </m:e>
                    </m:d>
                    <m:r>
                      <a:rPr lang="en-US" sz="32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sz="32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  <m:sub>
                        <m:r>
                          <a:rPr lang="en-US" sz="32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𝒐𝒖𝒕</m:t>
                        </m:r>
                      </m:sub>
                    </m:sSub>
                    <m:r>
                      <a:rPr lang="en-US" sz="32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32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𝒈</m:t>
                        </m:r>
                      </m:e>
                      <m:sub>
                        <m:r>
                          <a:rPr lang="en-US" sz="32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32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3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05567833-2A9E-AE4B-80C7-EDDECA8504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710" y="6254246"/>
                <a:ext cx="10814580" cy="1037088"/>
              </a:xfrm>
              <a:prstGeom prst="rect">
                <a:avLst/>
              </a:prstGeom>
              <a:blipFill>
                <a:blip r:embed="rId7"/>
                <a:stretch>
                  <a:fillRect t="-121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5731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65119F-2B56-B44A-99D7-1B4E33366B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Detailed Experiment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6449519-BF59-7D4A-BC3A-C947EE89623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Study the </a:t>
                </a:r>
                <a:r>
                  <a:rPr lang="en-US" dirty="0">
                    <a:solidFill>
                      <a:srgbClr val="C00000"/>
                    </a:solidFill>
                  </a:rPr>
                  <a:t>level of noise </a:t>
                </a:r>
                <a:r>
                  <a:rPr lang="en-US" dirty="0"/>
                  <a:t>and </a:t>
                </a:r>
                <a:r>
                  <a:rPr lang="en-US" dirty="0">
                    <a:solidFill>
                      <a:srgbClr val="00B050"/>
                    </a:solidFill>
                  </a:rPr>
                  <a:t>target complexity, </a:t>
                </a:r>
                <a:r>
                  <a:rPr lang="en-US" dirty="0"/>
                  <a:t>and</a:t>
                </a:r>
                <a:r>
                  <a:rPr lang="en-US" dirty="0">
                    <a:solidFill>
                      <a:srgbClr val="00B050"/>
                    </a:solidFill>
                  </a:rPr>
                  <a:t> </a:t>
                </a:r>
                <a:r>
                  <a:rPr lang="en-US" dirty="0">
                    <a:solidFill>
                      <a:schemeClr val="accent2"/>
                    </a:solidFill>
                  </a:rPr>
                  <a:t># data points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US" dirty="0">
                  <a:solidFill>
                    <a:schemeClr val="accent2"/>
                  </a:solidFill>
                </a:endParaRPr>
              </a:p>
              <a:p>
                <a:pPr lvl="1"/>
                <a:endParaRPr lang="en-US" sz="1200" b="0" i="1" dirty="0">
                  <a:solidFill>
                    <a:srgbClr val="00B050"/>
                  </a:solidFill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:endParaRPr lang="en-US" sz="2800" b="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𝜖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sup>
                        <m:e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28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8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sup>
                          </m:sSup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𝜖</m:t>
                          </m:r>
                          <m: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800" dirty="0">
                  <a:solidFill>
                    <a:schemeClr val="accent1"/>
                  </a:solidFill>
                </a:endParaRPr>
              </a:p>
              <a:p>
                <a:pPr marL="457200" lvl="1" indent="0">
                  <a:buNone/>
                </a:pPr>
                <a:endParaRPr lang="en-US" sz="2800" dirty="0">
                  <a:solidFill>
                    <a:schemeClr val="accent1"/>
                  </a:solidFill>
                </a:endParaRPr>
              </a:p>
              <a:p>
                <a:pPr marL="457200" lvl="1" indent="0">
                  <a:buNone/>
                </a:pPr>
                <a:endParaRPr lang="en-US" sz="2800" dirty="0"/>
              </a:p>
              <a:p>
                <a:pPr marL="457200" lvl="1" indent="0">
                  <a:buNone/>
                </a:pPr>
                <a:r>
                  <a:rPr lang="en-US" sz="2800" dirty="0"/>
                  <a:t>Noise level: variance</a:t>
                </a:r>
                <a:r>
                  <a:rPr lang="en-US" sz="2800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800" dirty="0">
                    <a:solidFill>
                      <a:srgbClr val="C00000"/>
                    </a:solidFill>
                  </a:rPr>
                  <a:t> </a:t>
                </a:r>
                <a:r>
                  <a:rPr lang="en-US" sz="2800" dirty="0">
                    <a:solidFill>
                      <a:schemeClr val="tx1"/>
                    </a:solidFill>
                  </a:rPr>
                  <a:t>of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800" dirty="0">
                  <a:solidFill>
                    <a:schemeClr val="tx1"/>
                  </a:solidFill>
                </a:endParaRPr>
              </a:p>
              <a:p>
                <a:pPr marL="457200" lvl="1" indent="0">
                  <a:buNone/>
                </a:pPr>
                <a:r>
                  <a:rPr lang="en-US" sz="2800" dirty="0">
                    <a:solidFill>
                      <a:schemeClr val="tx1"/>
                    </a:solidFill>
                  </a:rPr>
                  <a:t>Target complexity: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endParaRPr lang="en-US" sz="2800" dirty="0">
                  <a:solidFill>
                    <a:schemeClr val="tx1"/>
                  </a:solidFill>
                </a:endParaRPr>
              </a:p>
              <a:p>
                <a:pPr marL="457200" lvl="1" indent="0">
                  <a:buNone/>
                </a:pPr>
                <a:r>
                  <a:rPr lang="en-US" sz="2800" dirty="0">
                    <a:solidFill>
                      <a:schemeClr val="tx1"/>
                    </a:solidFill>
                  </a:rPr>
                  <a:t>Data set size: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6449519-BF59-7D4A-BC3A-C947EE89623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11696" b="-1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1275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10557-064A-6048-AE02-B8BFBFF6C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Overfit Measure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C7930ED-9361-624F-AE4C-8BA5BD2D7F9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Fit the data set using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be the learned hypothesis</a:t>
                </a:r>
              </a:p>
              <a:p>
                <a:endParaRPr lang="en-US" dirty="0"/>
              </a:p>
              <a:p>
                <a:r>
                  <a:rPr lang="en-US" dirty="0"/>
                  <a:t>Overfit measure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This value is large is overfitting happens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C7930ED-9361-624F-AE4C-8BA5BD2D7F9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82F234C1-D3D9-594E-98B2-8BC2098550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6236" y="2469320"/>
            <a:ext cx="4449234" cy="512937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392410F-E61F-8147-B827-9D0FF3D75A54}"/>
              </a:ext>
            </a:extLst>
          </p:cNvPr>
          <p:cNvSpPr/>
          <p:nvPr/>
        </p:nvSpPr>
        <p:spPr>
          <a:xfrm>
            <a:off x="5709313" y="6013072"/>
            <a:ext cx="6482687" cy="17495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5828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7D6CFB9-DBC3-E54F-A6A0-793EEB07410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Overfit Measure: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7D6CFB9-DBC3-E54F-A6A0-793EEB0741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75CEAC27-D193-FD44-9CF3-5280112FB5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25625"/>
            <a:ext cx="4572000" cy="3327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F6CC890-4743-A549-9F62-C527FCB307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1367" y="1870075"/>
            <a:ext cx="4584700" cy="3238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6FF3A2D-93E1-9048-A509-B2087A598B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9666" y="5575300"/>
            <a:ext cx="4914900" cy="12827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C599BBF-B363-5747-9CB5-93E67722DCC2}"/>
              </a:ext>
            </a:extLst>
          </p:cNvPr>
          <p:cNvSpPr txBox="1"/>
          <p:nvPr/>
        </p:nvSpPr>
        <p:spPr>
          <a:xfrm>
            <a:off x="2280860" y="5123660"/>
            <a:ext cx="18880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accent1"/>
                </a:solidFill>
              </a:rPr>
              <a:t>Stochastic noise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D52941-338E-504B-B38D-5BAAD19EC57E}"/>
              </a:ext>
            </a:extLst>
          </p:cNvPr>
          <p:cNvSpPr txBox="1"/>
          <p:nvPr/>
        </p:nvSpPr>
        <p:spPr>
          <a:xfrm>
            <a:off x="8150377" y="5094780"/>
            <a:ext cx="22143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accent1"/>
                </a:solidFill>
              </a:rPr>
              <a:t>deterministic noise</a:t>
            </a:r>
          </a:p>
        </p:txBody>
      </p:sp>
    </p:spTree>
    <p:extLst>
      <p:ext uri="{BB962C8B-B14F-4D97-AF65-F5344CB8AC3E}">
        <p14:creationId xmlns:p14="http://schemas.microsoft.com/office/powerpoint/2010/main" val="918914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77FCF6A-5FE2-D642-83DD-F5D922946AB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Noise: </a:t>
                </a:r>
                <a:br>
                  <a:rPr lang="en-US" dirty="0"/>
                </a:br>
                <a:r>
                  <a:rPr lang="en-US" dirty="0"/>
                  <a:t>The part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we </a:t>
                </a:r>
                <a:r>
                  <a:rPr lang="en-US" dirty="0">
                    <a:solidFill>
                      <a:schemeClr val="accent1"/>
                    </a:solidFill>
                  </a:rPr>
                  <a:t>cannot</a:t>
                </a:r>
                <a:r>
                  <a:rPr lang="en-US" dirty="0"/>
                  <a:t> model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77FCF6A-5FE2-D642-83DD-F5D922946AB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3498" b="-14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7A4099-62A4-2E40-A826-5AD2866625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19156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ABDF3-90C0-E645-9672-6872BA43EB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Stochastic Noise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66EB872-3E37-F740-9582-A35422EF11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44650" y="1384036"/>
            <a:ext cx="8182522" cy="548767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24D64C4-4A9F-114E-8DE1-6093B6379EB6}"/>
              </a:ext>
            </a:extLst>
          </p:cNvPr>
          <p:cNvSpPr/>
          <p:nvPr/>
        </p:nvSpPr>
        <p:spPr>
          <a:xfrm>
            <a:off x="3421117" y="4969343"/>
            <a:ext cx="5349766" cy="19023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378811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ABDF3-90C0-E645-9672-6872BA43EB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Stochastic Noise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66EB872-3E37-F740-9582-A35422EF11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44650" y="1384036"/>
            <a:ext cx="8182522" cy="5487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23592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4A9FED-F56F-B74A-9C42-B73019BAAE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Deterministic Noise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DFB1AFC-A94A-1D48-8ED1-0F89EA6B46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44517" y="1364365"/>
            <a:ext cx="8156707" cy="5493635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FA727D8-8742-354E-BEB4-0597C80FA970}"/>
              </a:ext>
            </a:extLst>
          </p:cNvPr>
          <p:cNvSpPr/>
          <p:nvPr/>
        </p:nvSpPr>
        <p:spPr>
          <a:xfrm>
            <a:off x="6285186" y="5181600"/>
            <a:ext cx="3026980" cy="167640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665174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4A9FED-F56F-B74A-9C42-B73019BAAE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Deterministic Noise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DFB1AFC-A94A-1D48-8ED1-0F89EA6B46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44517" y="1364365"/>
            <a:ext cx="8156707" cy="5493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50565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587D1F-BA25-E94F-9164-EF52F45FB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Both sources of noises hurt learning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E7E7A79-381F-9248-9D72-9B133D9FEA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75800" y="1396397"/>
            <a:ext cx="7704228" cy="5474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4312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88754B-63A2-B945-BD89-CA5D4159C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772D6F0-9B71-9744-BB93-C2414DA9D57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968789" cy="5119706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Predict a probability	</a:t>
                </a:r>
              </a:p>
              <a:p>
                <a:pPr lvl="1"/>
                <a:r>
                  <a:rPr lang="en-US" dirty="0"/>
                  <a:t>Interpreting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∈[0,1]</m:t>
                    </m:r>
                  </m:oMath>
                </a14:m>
                <a:r>
                  <a:rPr lang="en-US" dirty="0"/>
                  <a:t> as the </a:t>
                </a:r>
                <a:r>
                  <a:rPr lang="en-US" dirty="0" err="1"/>
                  <a:t>prob</a:t>
                </a:r>
                <a:r>
                  <a:rPr lang="en-US" dirty="0"/>
                  <a:t> for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=+1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given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sz="1000" dirty="0"/>
              </a:p>
              <a:p>
                <a:r>
                  <a:rPr lang="en-US" dirty="0"/>
                  <a:t>Hypothesis set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p>
                      </m:num>
                      <m:den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p>
                      </m:den>
                    </m:f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p>
                      </m:den>
                    </m:f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endParaRPr lang="en-US" sz="1000" dirty="0"/>
              </a:p>
              <a:p>
                <a:r>
                  <a:rPr lang="en-US" dirty="0"/>
                  <a:t>Algorithm</a:t>
                </a:r>
              </a:p>
              <a:p>
                <a:pPr lvl="1"/>
                <a:r>
                  <a:rPr lang="en-US" dirty="0"/>
                  <a:t>Find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𝑎𝑟𝑔𝑚𝑖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endParaRPr lang="en-US" sz="1000" dirty="0"/>
              </a:p>
              <a:p>
                <a:r>
                  <a:rPr lang="en-US" dirty="0"/>
                  <a:t>Two key questions</a:t>
                </a:r>
              </a:p>
              <a:p>
                <a:pPr lvl="1"/>
                <a:r>
                  <a:rPr lang="en-US" dirty="0">
                    <a:solidFill>
                      <a:srgbClr val="C00000"/>
                    </a:solidFill>
                  </a:rPr>
                  <a:t>How to define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?</a:t>
                </a:r>
              </a:p>
              <a:p>
                <a:pPr lvl="1"/>
                <a:r>
                  <a:rPr lang="en-US" dirty="0">
                    <a:solidFill>
                      <a:srgbClr val="C00000"/>
                    </a:solidFill>
                  </a:rPr>
                  <a:t>How to perform the optimization (minimizing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)?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772D6F0-9B71-9744-BB93-C2414DA9D5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968789" cy="5119706"/>
              </a:xfrm>
              <a:blipFill>
                <a:blip r:embed="rId2"/>
                <a:stretch>
                  <a:fillRect l="-1042" t="-19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CD525A76-BCE2-024C-BF2C-BC6D3A0F33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7049" y="2995232"/>
            <a:ext cx="3373415" cy="1997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648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D29072-743B-214B-86C0-85E6A224A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Noise and Bias-Variance Decomposition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5AEB2EE-2987-9043-8015-D927F23BF3D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4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ϵ</m:t>
                      </m:r>
                    </m:oMath>
                  </m:oMathPara>
                </a14:m>
                <a:endParaRPr lang="en-US" sz="4000" b="0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4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𝑜𝑢𝑡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4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sz="4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4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</m:d>
                        </m:e>
                      </m:d>
                      <m:r>
                        <a:rPr lang="en-US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4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4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m:rPr>
                          <m:nor/>
                        </m:rPr>
                        <a:rPr lang="en-US" sz="4000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bias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m:rPr>
                          <m:nor/>
                        </m:rPr>
                        <a:rPr lang="en-US" sz="4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variance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5AEB2EE-2987-9043-8015-D927F23BF3D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38DCE755-84BB-A94B-8F05-C9DE8AC06425}"/>
              </a:ext>
            </a:extLst>
          </p:cNvPr>
          <p:cNvSpPr txBox="1"/>
          <p:nvPr/>
        </p:nvSpPr>
        <p:spPr>
          <a:xfrm>
            <a:off x="3532028" y="5451538"/>
            <a:ext cx="25639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Stochastic Noise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E26AED1-EB76-274E-9855-387B4F1F3DBB}"/>
              </a:ext>
            </a:extLst>
          </p:cNvPr>
          <p:cNvCxnSpPr/>
          <p:nvPr/>
        </p:nvCxnSpPr>
        <p:spPr>
          <a:xfrm>
            <a:off x="5418667" y="4419600"/>
            <a:ext cx="0" cy="82973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AC041F9-E85D-3046-A097-46056073CC59}"/>
              </a:ext>
            </a:extLst>
          </p:cNvPr>
          <p:cNvCxnSpPr/>
          <p:nvPr/>
        </p:nvCxnSpPr>
        <p:spPr>
          <a:xfrm>
            <a:off x="7027334" y="4419600"/>
            <a:ext cx="0" cy="829733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1739732-84F6-0545-BFD2-04D85D47FEE5}"/>
              </a:ext>
            </a:extLst>
          </p:cNvPr>
          <p:cNvSpPr txBox="1"/>
          <p:nvPr/>
        </p:nvSpPr>
        <p:spPr>
          <a:xfrm>
            <a:off x="6359895" y="5451538"/>
            <a:ext cx="29929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</a:rPr>
              <a:t>Deterministic noise</a:t>
            </a:r>
          </a:p>
        </p:txBody>
      </p:sp>
    </p:spTree>
    <p:extLst>
      <p:ext uri="{BB962C8B-B14F-4D97-AF65-F5344CB8AC3E}">
        <p14:creationId xmlns:p14="http://schemas.microsoft.com/office/powerpoint/2010/main" val="1037785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406BE-E79C-EB4C-AAED-A21AE6D99F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Fight Overfitting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A1318E-5959-1548-A6FA-10BF10CD5E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VC Bound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Fighting overfitting</a:t>
            </a:r>
          </a:p>
          <a:p>
            <a:pPr lvl="1"/>
            <a:r>
              <a:rPr lang="en-US" dirty="0"/>
              <a:t>Regularization</a:t>
            </a:r>
          </a:p>
          <a:p>
            <a:pPr lvl="1"/>
            <a:r>
              <a:rPr lang="en-US" dirty="0"/>
              <a:t>Validation</a:t>
            </a:r>
          </a:p>
          <a:p>
            <a:pPr lvl="1"/>
            <a:r>
              <a:rPr lang="en-US" dirty="0"/>
              <a:t>(The focus of the next two lectures)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D7172B4C-BEC1-C24A-8B7A-6E147825218D}"/>
                  </a:ext>
                </a:extLst>
              </p:cNvPr>
              <p:cNvSpPr/>
              <p:nvPr/>
            </p:nvSpPr>
            <p:spPr>
              <a:xfrm>
                <a:off x="1465840" y="2358597"/>
                <a:ext cx="4233919" cy="99475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r>
                        <a:rPr lang="en-US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r>
                        <a:rPr lang="en-US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ad>
                            <m:radPr>
                              <m:degHide m:val="on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𝑣𝑐</m:t>
                                  </m:r>
                                </m:sub>
                              </m:sSub>
                              <m:f>
                                <m:f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func>
                                    <m:funcPr>
                                      <m:ctrlP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ln</m:t>
                                      </m:r>
                                    </m:fName>
                                    <m:e>
                                      <m: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</m:func>
                                </m:num>
                                <m:den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den>
                              </m:f>
                            </m:e>
                          </m:ra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D7172B4C-BEC1-C24A-8B7A-6E147825218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5840" y="2358597"/>
                <a:ext cx="4233919" cy="99475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DE814885-05BE-1A4B-979C-00E8FB95D7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9184" y="1964372"/>
            <a:ext cx="3819122" cy="3270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935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4FA2F3-3E96-E24B-9A2E-B0F4971A3D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49" y="1709738"/>
            <a:ext cx="11141075" cy="2852737"/>
          </a:xfrm>
        </p:spPr>
        <p:txBody>
          <a:bodyPr/>
          <a:lstStyle/>
          <a:p>
            <a:r>
              <a:rPr lang="en-US" dirty="0"/>
              <a:t>VC Dimension of d-dim Perceptron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257707-4574-4243-92E4-335EA1D980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5741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F66A99-9922-4343-982C-AD5C0956B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8271"/>
            <a:ext cx="10515600" cy="1325563"/>
          </a:xfrm>
        </p:spPr>
        <p:txBody>
          <a:bodyPr/>
          <a:lstStyle/>
          <a:p>
            <a:r>
              <a:rPr lang="en-US" dirty="0"/>
              <a:t>Recall the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A629F25-368B-D344-8E9A-EE391F5518E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41124"/>
                <a:ext cx="10763250" cy="4951751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u="sng" dirty="0"/>
                  <a:t>Shatter</a:t>
                </a:r>
              </a:p>
              <a:p>
                <a:pPr lvl="2"/>
                <a:endParaRPr lang="en-US" sz="600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sz="2800" dirty="0"/>
                  <a:t> </a:t>
                </a:r>
                <a:r>
                  <a:rPr lang="en-US" sz="2800" b="1" dirty="0">
                    <a:solidFill>
                      <a:schemeClr val="accent2"/>
                    </a:solidFill>
                  </a:rPr>
                  <a:t>shatters</a:t>
                </a:r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800" dirty="0"/>
                  <a:t>if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  <m:d>
                          <m:dPr>
                            <m:ctrlP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8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8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sSub>
                              <m:sSubPr>
                                <m:ctrlP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8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8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endParaRPr lang="en-US" sz="280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sz="2800" dirty="0">
                    <a:solidFill>
                      <a:schemeClr val="bg1">
                        <a:lumMod val="75000"/>
                      </a:schemeClr>
                    </a:solidFill>
                  </a:rPr>
                  <a:t> can induce all label combinations for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8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800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8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8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800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8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sz="2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</a:p>
              <a:p>
                <a:pPr lvl="1"/>
                <a:endParaRPr lang="en-US" sz="600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r>
                  <a:rPr lang="en-US" u="sng" dirty="0"/>
                  <a:t>Break point</a:t>
                </a:r>
              </a:p>
              <a:p>
                <a:pPr lvl="1"/>
                <a:endParaRPr lang="en-US" sz="600" u="sng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800" dirty="0"/>
                  <a:t> is a </a:t>
                </a:r>
                <a:r>
                  <a:rPr lang="en-US" sz="2800" b="1" dirty="0">
                    <a:solidFill>
                      <a:schemeClr val="accent2"/>
                    </a:solidFill>
                  </a:rPr>
                  <a:t>break point </a:t>
                </a:r>
                <a:r>
                  <a:rPr lang="en-US" sz="2800" dirty="0"/>
                  <a:t>for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sz="2800" dirty="0"/>
                  <a:t> if no data set of size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800" dirty="0"/>
                  <a:t> can be shattered by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sz="280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800" dirty="0">
                    <a:solidFill>
                      <a:schemeClr val="bg1">
                        <a:lumMod val="75000"/>
                      </a:schemeClr>
                    </a:solidFill>
                  </a:rPr>
                  <a:t> is a break point for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sz="28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↔</m:t>
                    </m:r>
                    <m:sSub>
                      <m:sSubPr>
                        <m:ctrlPr>
                          <a:rPr lang="en-US" sz="2800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sz="2800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sz="2800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&lt;</m:t>
                    </m:r>
                    <m:sSup>
                      <m:sSupPr>
                        <m:ctrlPr>
                          <a:rPr lang="en-US" sz="2800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800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endParaRPr lang="en-US" sz="2800" dirty="0">
                  <a:solidFill>
                    <a:schemeClr val="bg1">
                      <a:lumMod val="75000"/>
                    </a:schemeClr>
                  </a:solidFill>
                </a:endParaRPr>
              </a:p>
              <a:p>
                <a:pPr lvl="1"/>
                <a:endParaRPr lang="en-US" sz="200" dirty="0"/>
              </a:p>
              <a:p>
                <a:pPr lvl="1"/>
                <a:endParaRPr lang="en-US" dirty="0"/>
              </a:p>
              <a:p>
                <a:r>
                  <a:rPr lang="en-US" u="sng" dirty="0"/>
                  <a:t>VC Dimension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endParaRPr lang="en-US" sz="600" dirty="0"/>
              </a:p>
              <a:p>
                <a:pPr lvl="1"/>
                <a:r>
                  <a:rPr lang="en-US" dirty="0"/>
                  <a:t>The VC dimension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 is the largest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such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Equivalently, 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 is the smallest break point for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A629F25-368B-D344-8E9A-EE391F5518E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41124"/>
                <a:ext cx="10763250" cy="4951751"/>
              </a:xfrm>
              <a:blipFill>
                <a:blip r:embed="rId2"/>
                <a:stretch>
                  <a:fillRect l="-1061" t="-2813" r="-1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5232800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08E906-DED2-534E-987B-0CCDA4CA9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VC Dimension of d-dimension Perceptron	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B350676-9B02-5249-A921-FCD7417FC80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Claim:  </a:t>
                </a:r>
              </a:p>
              <a:p>
                <a:pPr lvl="1"/>
                <a:r>
                  <a:rPr lang="en-US" dirty="0"/>
                  <a:t>The VC Dimension of d-dim perceptron 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How to prove it?</a:t>
                </a:r>
              </a:p>
              <a:p>
                <a:pPr marL="914400" lvl="1" indent="-457200">
                  <a:buAutoNum type="arabicPeriod"/>
                </a:pPr>
                <a:r>
                  <a:rPr lang="en-US" dirty="0"/>
                  <a:t>Show that the VC dimension of d-dim perceptron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US" b="0" dirty="0"/>
              </a:p>
              <a:p>
                <a:pPr marL="914400" lvl="1" indent="-457200">
                  <a:buAutoNum type="arabicPeriod"/>
                </a:pPr>
                <a:r>
                  <a:rPr lang="en-US" altLang="zh-TW" b="0" dirty="0"/>
                  <a:t>Show that the VC dimension of d-dim perceptron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zh-TW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TW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US" altLang="zh-TW" b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B350676-9B02-5249-A921-FCD7417FC8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19990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B6AC63-4274-0A41-8B96-E61BE311D64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785813"/>
                <a:ext cx="10515600" cy="539115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To prove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+1,</m:t>
                    </m:r>
                  </m:oMath>
                </a14:m>
                <a:r>
                  <a:rPr lang="en-US" dirty="0"/>
                  <a:t> what do we need to prove?</a:t>
                </a:r>
              </a:p>
              <a:p>
                <a:endParaRPr lang="en-US" sz="200" dirty="0"/>
              </a:p>
              <a:p>
                <a:pPr marL="914400" lvl="1" indent="-457200">
                  <a:buAutoNum type="alphaUcPeriod"/>
                </a:pPr>
                <a:r>
                  <a:rPr lang="en-US" dirty="0"/>
                  <a:t>There is a set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+1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points that can be shattered by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pPr marL="914400" lvl="1" indent="-457200">
                  <a:buFont typeface="Arial"/>
                  <a:buAutoNum type="alphaUcPeriod"/>
                </a:pPr>
                <a:r>
                  <a:rPr lang="en-US" dirty="0"/>
                  <a:t>There is a set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+1</m:t>
                    </m:r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points that cannot be shattered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pPr marL="914400" lvl="1" indent="-457200">
                  <a:buFont typeface="Arial"/>
                  <a:buAutoNum type="alphaUcPeriod"/>
                </a:pPr>
                <a:r>
                  <a:rPr lang="en-US" dirty="0"/>
                  <a:t>Every set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dirty="0"/>
                  <a:t> points can be shattered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pPr marL="914400" lvl="1" indent="-457200">
                  <a:buFont typeface="Arial"/>
                  <a:buAutoNum type="alphaUcPeriod"/>
                </a:pPr>
                <a:r>
                  <a:rPr lang="en-US" dirty="0"/>
                  <a:t>Every set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dirty="0"/>
                  <a:t> points cannot be shattered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B6AC63-4274-0A41-8B96-E61BE311D64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785813"/>
                <a:ext cx="10515600" cy="5391150"/>
              </a:xfrm>
              <a:blipFill>
                <a:blip r:embed="rId2"/>
                <a:stretch>
                  <a:fillRect l="-965" t="-1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9260468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B6AC63-4274-0A41-8B96-E61BE311D64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785813"/>
                <a:ext cx="10515600" cy="539115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To prove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+1,</m:t>
                    </m:r>
                  </m:oMath>
                </a14:m>
                <a:r>
                  <a:rPr lang="en-US" dirty="0"/>
                  <a:t> what do we need to prove?</a:t>
                </a:r>
              </a:p>
              <a:p>
                <a:endParaRPr lang="en-US" sz="200" dirty="0"/>
              </a:p>
              <a:p>
                <a:pPr marL="914400" lvl="1" indent="-457200">
                  <a:buAutoNum type="alphaUcPeriod"/>
                </a:pPr>
                <a:r>
                  <a:rPr lang="en-US" dirty="0">
                    <a:solidFill>
                      <a:srgbClr val="FF0000"/>
                    </a:solidFill>
                  </a:rPr>
                  <a:t>There is a set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+1</m:t>
                    </m:r>
                    <m:r>
                      <a:rPr lang="en-US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points that can be shattered by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:pPr marL="914400" lvl="1" indent="-457200">
                  <a:buFont typeface="Arial"/>
                  <a:buAutoNum type="alphaUcPeriod"/>
                </a:pPr>
                <a:r>
                  <a:rPr lang="en-US" dirty="0"/>
                  <a:t>There is a set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+1</m:t>
                    </m:r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points that cannot be shattered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pPr marL="914400" lvl="1" indent="-457200">
                  <a:buFont typeface="Arial"/>
                  <a:buAutoNum type="alphaUcPeriod"/>
                </a:pPr>
                <a:r>
                  <a:rPr lang="en-US" dirty="0"/>
                  <a:t>Every set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dirty="0"/>
                  <a:t> points can be shattered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pPr marL="914400" lvl="1" indent="-457200">
                  <a:buFont typeface="Arial"/>
                  <a:buAutoNum type="alphaUcPeriod"/>
                </a:pPr>
                <a:r>
                  <a:rPr lang="en-US" dirty="0"/>
                  <a:t>Every set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dirty="0"/>
                  <a:t> points cannot be shattered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B6AC63-4274-0A41-8B96-E61BE311D64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785813"/>
                <a:ext cx="10515600" cy="5391150"/>
              </a:xfrm>
              <a:blipFill>
                <a:blip r:embed="rId2"/>
                <a:stretch>
                  <a:fillRect l="-965" t="-1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7484777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B6AC63-4274-0A41-8B96-E61BE311D64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785813"/>
                <a:ext cx="10515600" cy="539115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To prove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+1,</m:t>
                    </m:r>
                  </m:oMath>
                </a14:m>
                <a:r>
                  <a:rPr lang="en-US" dirty="0"/>
                  <a:t> what do we need to prove?</a:t>
                </a:r>
              </a:p>
              <a:p>
                <a:endParaRPr lang="en-US" sz="200" dirty="0"/>
              </a:p>
              <a:p>
                <a:pPr marL="914400" lvl="1" indent="-457200">
                  <a:buAutoNum type="alphaUcPeriod"/>
                </a:pPr>
                <a:r>
                  <a:rPr lang="en-US" dirty="0">
                    <a:solidFill>
                      <a:srgbClr val="FF0000"/>
                    </a:solidFill>
                  </a:rPr>
                  <a:t>There is a set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+1</m:t>
                    </m:r>
                    <m:r>
                      <a:rPr lang="en-US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points that can be shattered by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:pPr marL="914400" lvl="1" indent="-457200">
                  <a:buFont typeface="Arial"/>
                  <a:buAutoNum type="alphaUcPeriod"/>
                </a:pPr>
                <a:r>
                  <a:rPr lang="en-US" dirty="0"/>
                  <a:t>There is a set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+1</m:t>
                    </m:r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points that cannot be shattered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pPr marL="914400" lvl="1" indent="-457200">
                  <a:buFont typeface="Arial"/>
                  <a:buAutoNum type="alphaUcPeriod"/>
                </a:pPr>
                <a:r>
                  <a:rPr lang="en-US" dirty="0"/>
                  <a:t>Every set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dirty="0"/>
                  <a:t> points can be shattered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pPr marL="914400" lvl="1" indent="-457200">
                  <a:buFont typeface="Arial"/>
                  <a:buAutoNum type="alphaUcPeriod"/>
                </a:pPr>
                <a:r>
                  <a:rPr lang="en-US" dirty="0"/>
                  <a:t>Every set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dirty="0"/>
                  <a:t> points cannot be shattered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r>
                  <a:rPr lang="en-US" dirty="0"/>
                  <a:t>To prove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+1,</m:t>
                    </m:r>
                  </m:oMath>
                </a14:m>
                <a:r>
                  <a:rPr lang="en-US" dirty="0"/>
                  <a:t> what do we need to prove?</a:t>
                </a:r>
              </a:p>
              <a:p>
                <a:endParaRPr lang="en-US" sz="200" dirty="0"/>
              </a:p>
              <a:p>
                <a:pPr marL="914400" lvl="1" indent="-457200">
                  <a:buAutoNum type="alphaUcPeriod"/>
                </a:pPr>
                <a:r>
                  <a:rPr lang="en-US" dirty="0"/>
                  <a:t>There is a set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+1</m:t>
                    </m:r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points that can be shattered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pPr marL="914400" lvl="1" indent="-457200">
                  <a:buFont typeface="Arial"/>
                  <a:buAutoNum type="alphaUcPeriod"/>
                </a:pPr>
                <a:r>
                  <a:rPr lang="en-US" dirty="0"/>
                  <a:t>There is a set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points that cannot be shattered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pPr marL="914400" lvl="1" indent="-457200">
                  <a:buFont typeface="Arial"/>
                  <a:buAutoNum type="alphaUcPeriod"/>
                </a:pPr>
                <a:r>
                  <a:rPr lang="en-US" dirty="0"/>
                  <a:t>Every set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+2</m:t>
                    </m:r>
                  </m:oMath>
                </a14:m>
                <a:r>
                  <a:rPr lang="en-US" dirty="0"/>
                  <a:t> points can be shattered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pPr marL="914400" lvl="1" indent="-457200">
                  <a:buFont typeface="Arial"/>
                  <a:buAutoNum type="alphaUcPeriod"/>
                </a:pPr>
                <a:r>
                  <a:rPr lang="en-US" dirty="0"/>
                  <a:t>Every set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dirty="0"/>
                  <a:t> points cannot be shattered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pPr marL="914400" lvl="1" indent="-457200">
                  <a:buFont typeface="Arial"/>
                  <a:buAutoNum type="alphaUcPeriod"/>
                </a:pPr>
                <a:r>
                  <a:rPr lang="en-US" dirty="0"/>
                  <a:t>Every set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dirty="0"/>
                  <a:t> points cannot be shattered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B6AC63-4274-0A41-8B96-E61BE311D64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785813"/>
                <a:ext cx="10515600" cy="5391150"/>
              </a:xfrm>
              <a:blipFill>
                <a:blip r:embed="rId2"/>
                <a:stretch>
                  <a:fillRect l="-965" t="-1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4986905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B6AC63-4274-0A41-8B96-E61BE311D64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785813"/>
                <a:ext cx="10515600" cy="539115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To prove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+1,</m:t>
                    </m:r>
                  </m:oMath>
                </a14:m>
                <a:r>
                  <a:rPr lang="en-US" dirty="0"/>
                  <a:t> what do we need to prove?</a:t>
                </a:r>
              </a:p>
              <a:p>
                <a:endParaRPr lang="en-US" sz="200" dirty="0"/>
              </a:p>
              <a:p>
                <a:pPr marL="914400" lvl="1" indent="-457200">
                  <a:buAutoNum type="alphaUcPeriod"/>
                </a:pPr>
                <a:r>
                  <a:rPr lang="en-US" dirty="0">
                    <a:solidFill>
                      <a:srgbClr val="FF0000"/>
                    </a:solidFill>
                  </a:rPr>
                  <a:t>There is a set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+1</m:t>
                    </m:r>
                    <m:r>
                      <a:rPr lang="en-US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points that can be shattered by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:pPr marL="914400" lvl="1" indent="-457200">
                  <a:buFont typeface="Arial"/>
                  <a:buAutoNum type="alphaUcPeriod"/>
                </a:pPr>
                <a:r>
                  <a:rPr lang="en-US" dirty="0"/>
                  <a:t>There is a set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+1</m:t>
                    </m:r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points that cannot be shattered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pPr marL="914400" lvl="1" indent="-457200">
                  <a:buFont typeface="Arial"/>
                  <a:buAutoNum type="alphaUcPeriod"/>
                </a:pPr>
                <a:r>
                  <a:rPr lang="en-US" dirty="0"/>
                  <a:t>Every set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dirty="0"/>
                  <a:t> points can be shattered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pPr marL="914400" lvl="1" indent="-457200">
                  <a:buFont typeface="Arial"/>
                  <a:buAutoNum type="alphaUcPeriod"/>
                </a:pPr>
                <a:r>
                  <a:rPr lang="en-US" dirty="0"/>
                  <a:t>Every set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dirty="0"/>
                  <a:t> points cannot be shattered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r>
                  <a:rPr lang="en-US" dirty="0"/>
                  <a:t>To prove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+1,</m:t>
                    </m:r>
                  </m:oMath>
                </a14:m>
                <a:r>
                  <a:rPr lang="en-US" dirty="0"/>
                  <a:t> what do we need to prove?</a:t>
                </a:r>
              </a:p>
              <a:p>
                <a:endParaRPr lang="en-US" sz="200" dirty="0"/>
              </a:p>
              <a:p>
                <a:pPr marL="914400" lvl="1" indent="-457200">
                  <a:buAutoNum type="alphaUcPeriod"/>
                </a:pPr>
                <a:r>
                  <a:rPr lang="en-US" dirty="0"/>
                  <a:t>There is a set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+1</m:t>
                    </m:r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points that can be shattered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pPr marL="914400" lvl="1" indent="-457200">
                  <a:buFont typeface="Arial"/>
                  <a:buAutoNum type="alphaUcPeriod"/>
                </a:pPr>
                <a:r>
                  <a:rPr lang="en-US" dirty="0"/>
                  <a:t>There is a set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points that cannot be shattered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pPr marL="914400" lvl="1" indent="-457200">
                  <a:buFont typeface="Arial"/>
                  <a:buAutoNum type="alphaUcPeriod"/>
                </a:pPr>
                <a:r>
                  <a:rPr lang="en-US" dirty="0"/>
                  <a:t>Every set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+2</m:t>
                    </m:r>
                  </m:oMath>
                </a14:m>
                <a:r>
                  <a:rPr lang="en-US" dirty="0"/>
                  <a:t> points can be shattered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pPr marL="914400" lvl="1" indent="-457200">
                  <a:buFont typeface="Arial"/>
                  <a:buAutoNum type="alphaUcPeriod"/>
                </a:pPr>
                <a:r>
                  <a:rPr lang="en-US" dirty="0"/>
                  <a:t>Every set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dirty="0"/>
                  <a:t> points cannot be shattered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pPr marL="914400" lvl="1" indent="-457200">
                  <a:buFont typeface="Arial"/>
                  <a:buAutoNum type="alphaUcPeriod"/>
                </a:pPr>
                <a:r>
                  <a:rPr lang="en-US" dirty="0">
                    <a:solidFill>
                      <a:srgbClr val="FF0000"/>
                    </a:solidFill>
                  </a:rPr>
                  <a:t>Every set of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points cannot be shattered by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B6AC63-4274-0A41-8B96-E61BE311D64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785813"/>
                <a:ext cx="10515600" cy="5391150"/>
              </a:xfrm>
              <a:blipFill>
                <a:blip r:embed="rId2"/>
                <a:stretch>
                  <a:fillRect l="-965" t="-1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1960581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B6AC63-4274-0A41-8B96-E61BE311D64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785813"/>
                <a:ext cx="10515600" cy="539115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To prove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+1,</m:t>
                    </m:r>
                  </m:oMath>
                </a14:m>
                <a:r>
                  <a:rPr lang="en-US" dirty="0"/>
                  <a:t> what do we need to prove?</a:t>
                </a:r>
                <a:br>
                  <a:rPr lang="en-US" dirty="0"/>
                </a:br>
                <a:r>
                  <a:rPr lang="en-US" dirty="0">
                    <a:solidFill>
                      <a:srgbClr val="FF0000"/>
                    </a:solidFill>
                  </a:rPr>
                  <a:t>There is a set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+1</m:t>
                    </m:r>
                    <m:r>
                      <a:rPr lang="en-US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points that can be shattered by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To prove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+1,</m:t>
                    </m:r>
                  </m:oMath>
                </a14:m>
                <a:r>
                  <a:rPr lang="en-US" dirty="0"/>
                  <a:t> what do we need to prove?</a:t>
                </a:r>
                <a:br>
                  <a:rPr lang="en-US" dirty="0"/>
                </a:br>
                <a:r>
                  <a:rPr lang="en-US" dirty="0">
                    <a:solidFill>
                      <a:srgbClr val="FF0000"/>
                    </a:solidFill>
                  </a:rPr>
                  <a:t>Every set of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points cannot be shattered by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B6AC63-4274-0A41-8B96-E61BE311D64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785813"/>
                <a:ext cx="10515600" cy="5391150"/>
              </a:xfrm>
              <a:blipFill>
                <a:blip r:embed="rId2"/>
                <a:stretch>
                  <a:fillRect l="-1086" t="-18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240372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F6A1142-01F2-5842-8874-0EAD583A630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365125"/>
                <a:ext cx="10515600" cy="1325563"/>
              </a:xfrm>
            </p:spPr>
            <p:txBody>
              <a:bodyPr/>
              <a:lstStyle/>
              <a:p>
                <a:r>
                  <a:rPr lang="en-US" dirty="0"/>
                  <a:t>Define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Cross-Entropy Error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F6A1142-01F2-5842-8874-0EAD583A630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365125"/>
                <a:ext cx="10515600" cy="1325563"/>
              </a:xfrm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64A0D5-7338-2D4F-8074-70572E616F8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func>
                            <m:func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(1+</m:t>
                              </m:r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sSup>
                                    <m:sSupPr>
                                      <m:ctrlP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sup>
                              </m:sSup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Minimizing cross entropy error is the same as </a:t>
                </a:r>
                <a:r>
                  <a:rPr lang="en-US" dirty="0">
                    <a:solidFill>
                      <a:srgbClr val="0070C0"/>
                    </a:solidFill>
                  </a:rPr>
                  <a:t>maximizing likelihood</a:t>
                </a:r>
                <a:endParaRPr lang="en-US" sz="1200" dirty="0"/>
              </a:p>
              <a:p>
                <a:endParaRPr lang="en-US" dirty="0"/>
              </a:p>
              <a:p>
                <a:r>
                  <a:rPr lang="en-US" dirty="0"/>
                  <a:t>Likelihood:</a:t>
                </a:r>
                <a:r>
                  <a:rPr lang="en-US" dirty="0">
                    <a:solidFill>
                      <a:srgbClr val="0070C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Pr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|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rgbClr val="0070C0"/>
                  </a:solidFill>
                </a:endParaRPr>
              </a:p>
              <a:p>
                <a:pPr lvl="1"/>
                <a:endParaRPr lang="en-US" sz="200" b="0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𝑎𝑟𝑔𝑚𝑎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</m:d>
                      </m:e>
                    </m:func>
                  </m:oMath>
                </a14:m>
                <a:r>
                  <a:rPr lang="en-US" b="0" i="1" dirty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  <a:t>          </a:t>
                </a:r>
                <a:r>
                  <a:rPr lang="en-US" dirty="0"/>
                  <a:t>(maximizing likelihood)</a:t>
                </a:r>
                <a:endParaRPr lang="en-US" b="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𝑎𝑟𝑔𝑚𝑖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              </a:t>
                </a:r>
                <a:r>
                  <a:rPr lang="en-US" dirty="0"/>
                  <a:t>(minimizing cross-entropy error)</a:t>
                </a:r>
                <a:endParaRPr lang="en-US" dirty="0">
                  <a:solidFill>
                    <a:schemeClr val="accent1"/>
                  </a:solidFill>
                </a:endParaRPr>
              </a:p>
              <a:p>
                <a:pPr marL="457200" lvl="1" indent="0">
                  <a:buNone/>
                </a:pPr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lvl="1"/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7364A0D5-7338-2D4F-8074-70572E616F8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B513FD0-0624-EF4A-918F-48390FC600F7}"/>
              </a:ext>
            </a:extLst>
          </p:cNvPr>
          <p:cNvSpPr txBox="1">
            <a:spLocks/>
          </p:cNvSpPr>
          <p:nvPr/>
        </p:nvSpPr>
        <p:spPr>
          <a:xfrm>
            <a:off x="838200" y="4197243"/>
            <a:ext cx="10515600" cy="27378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7A8E03C-D558-7C47-90E6-27070F130432}"/>
              </a:ext>
            </a:extLst>
          </p:cNvPr>
          <p:cNvSpPr/>
          <p:nvPr/>
        </p:nvSpPr>
        <p:spPr>
          <a:xfrm>
            <a:off x="1083106" y="5124360"/>
            <a:ext cx="873303" cy="4417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098529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B6AC63-4274-0A41-8B96-E61BE311D64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785813"/>
                <a:ext cx="10515600" cy="539115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To prove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+1,</m:t>
                    </m:r>
                  </m:oMath>
                </a14:m>
                <a:r>
                  <a:rPr lang="en-US" dirty="0"/>
                  <a:t> what do we need to prove?</a:t>
                </a:r>
                <a:br>
                  <a:rPr lang="en-US" dirty="0"/>
                </a:br>
                <a:r>
                  <a:rPr lang="en-US" dirty="0">
                    <a:solidFill>
                      <a:srgbClr val="FF0000"/>
                    </a:solidFill>
                  </a:rPr>
                  <a:t>There is a set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+1</m:t>
                    </m:r>
                    <m:r>
                      <a:rPr lang="en-US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points that can be shattered by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To prove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+1,</m:t>
                    </m:r>
                  </m:oMath>
                </a14:m>
                <a:r>
                  <a:rPr lang="en-US" dirty="0"/>
                  <a:t> what do we need to prove?</a:t>
                </a:r>
                <a:br>
                  <a:rPr lang="en-US" dirty="0"/>
                </a:br>
                <a:r>
                  <a:rPr lang="en-US" dirty="0">
                    <a:solidFill>
                      <a:srgbClr val="FF0000"/>
                    </a:solidFill>
                  </a:rPr>
                  <a:t>Every set of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points cannot be shattered by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B6AC63-4274-0A41-8B96-E61BE311D64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785813"/>
                <a:ext cx="10515600" cy="5391150"/>
              </a:xfrm>
              <a:blipFill>
                <a:blip r:embed="rId2"/>
                <a:stretch>
                  <a:fillRect l="-1086" t="-18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ounded Rectangle 1">
                <a:extLst>
                  <a:ext uri="{FF2B5EF4-FFF2-40B4-BE49-F238E27FC236}">
                    <a16:creationId xmlns:a16="http://schemas.microsoft.com/office/drawing/2014/main" id="{6545D5D9-4E88-A14A-ACEE-B9219ED659F1}"/>
                  </a:ext>
                </a:extLst>
              </p:cNvPr>
              <p:cNvSpPr/>
              <p:nvPr/>
            </p:nvSpPr>
            <p:spPr>
              <a:xfrm>
                <a:off x="1189250" y="1669774"/>
                <a:ext cx="8579218" cy="1759226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sz="1400" u="sng" dirty="0"/>
                  <a:t>Proof Sketch:</a:t>
                </a:r>
              </a:p>
              <a:p>
                <a:r>
                  <a:rPr lang="en-US" sz="1400" dirty="0"/>
                  <a:t>1. Let’s construct a dataset of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sz="1400" dirty="0"/>
                  <a:t> points: </a:t>
                </a:r>
                <a14:m>
                  <m:oMath xmlns:m="http://schemas.openxmlformats.org/officeDocument/2006/math"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1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Sup>
                                <m:sSubSupPr>
                                  <m:ctrlPr>
                                    <a:rPr lang="en-US" sz="11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sz="11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11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11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11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</m:e>
                          </m:mr>
                          <m:mr>
                            <m:e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Sup>
                                <m:sSubSupPr>
                                  <m:ctrlPr>
                                    <a:rPr lang="en-US" sz="11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sz="11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1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1100" b="0" i="1" dirty="0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sz="1100" b="0" i="1" dirty="0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  <m:sup>
                                  <m:r>
                                    <a:rPr lang="en-US" sz="11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</m:e>
                          </m:mr>
                        </m:m>
                      </m:e>
                    </m:d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1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1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1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1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 …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 1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1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r>
                  <a:rPr lang="en-US" sz="1400" dirty="0"/>
                  <a:t>;  It’s easy to check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1400" dirty="0"/>
                  <a:t> exist</a:t>
                </a:r>
              </a:p>
              <a:p>
                <a:endParaRPr lang="en-US" sz="1400" dirty="0"/>
              </a:p>
              <a:p>
                <a:r>
                  <a:rPr lang="en-US" sz="1400" dirty="0"/>
                  <a:t>2. For any possible dichotomy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sz="1400" b="0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400" dirty="0"/>
                  <a:t> there exists a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</m:oMath>
                </a14:m>
                <a:r>
                  <a:rPr lang="en-US" sz="1400" dirty="0"/>
                  <a:t> such that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𝑋</m:t>
                    </m:r>
                    <m:acc>
                      <m:accPr>
                        <m:chr m:val="⃗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⃗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sz="1400" b="0" i="0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400" dirty="0"/>
                  <a:t> i.e.,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sz="1400" b="0" i="1" dirty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4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sz="1400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1400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400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endParaRPr lang="en-US" sz="1400" dirty="0"/>
              </a:p>
              <a:p>
                <a:r>
                  <a:rPr lang="en-US" sz="1400" dirty="0"/>
                  <a:t>3. Therefore, d-dim perceptron can shatter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2" name="Rounded Rectangle 1">
                <a:extLst>
                  <a:ext uri="{FF2B5EF4-FFF2-40B4-BE49-F238E27FC236}">
                    <a16:creationId xmlns:a16="http://schemas.microsoft.com/office/drawing/2014/main" id="{6545D5D9-4E88-A14A-ACEE-B9219ED659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9250" y="1669774"/>
                <a:ext cx="8579218" cy="1759226"/>
              </a:xfrm>
              <a:prstGeom prst="roundRect">
                <a:avLst/>
              </a:prstGeom>
              <a:blipFill>
                <a:blip r:embed="rId3"/>
                <a:stretch>
                  <a:fillRect b="-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D8CE2640-5679-3F47-85CA-E1E714F81048}"/>
                  </a:ext>
                </a:extLst>
              </p:cNvPr>
              <p:cNvSpPr/>
              <p:nvPr/>
            </p:nvSpPr>
            <p:spPr>
              <a:xfrm>
                <a:off x="1189249" y="4760445"/>
                <a:ext cx="8579218" cy="1865641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sz="1400" u="sng" dirty="0"/>
                  <a:t>Proof Sketch:</a:t>
                </a:r>
              </a:p>
              <a:p>
                <a:pPr marL="228600" indent="-228600">
                  <a:buFont typeface="+mj-lt"/>
                  <a:buAutoNum type="arabicPeriod"/>
                </a:pPr>
                <a:r>
                  <a:rPr lang="en-US" sz="1400" dirty="0"/>
                  <a:t>For every set of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+2</m:t>
                    </m:r>
                  </m:oMath>
                </a14:m>
                <a:r>
                  <a:rPr lang="en-US" sz="1400" dirty="0"/>
                  <a:t> points (in d+1 dimensions), there exists a point that can be written as linear combinations of the others.</a:t>
                </a:r>
              </a:p>
              <a:p>
                <a:pPr marL="228600" indent="-228600">
                  <a:buFont typeface="+mj-lt"/>
                  <a:buAutoNum type="arabicPeriod"/>
                </a:pPr>
                <a:r>
                  <a:rPr lang="en-US" sz="1400" dirty="0"/>
                  <a:t>Denote the point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+2</m:t>
                        </m:r>
                      </m:sub>
                    </m:sSub>
                  </m:oMath>
                </a14:m>
                <a:r>
                  <a:rPr lang="en-US" sz="1400" dirty="0"/>
                  <a:t>, we have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+2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  <m:e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1400" dirty="0"/>
              </a:p>
              <a:p>
                <a:pPr marL="228600" indent="-228600">
                  <a:buFont typeface="+mj-lt"/>
                  <a:buAutoNum type="arabicPeriod"/>
                </a:pPr>
                <a:r>
                  <a:rPr lang="en-US" sz="1400" dirty="0"/>
                  <a:t>Consider the dichotomy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+2</m:t>
                        </m:r>
                      </m:sub>
                    </m:sSub>
                    <m:r>
                      <a:rPr lang="en-US" sz="1400" b="0" i="0" smtClean="0">
                        <a:latin typeface="Cambria Math" panose="02040503050406030204" pitchFamily="18" charset="0"/>
                      </a:rPr>
                      <m:t>)=(</m:t>
                    </m:r>
                    <m:r>
                      <m:rPr>
                        <m:sty m:val="p"/>
                      </m:rPr>
                      <a:rPr lang="en-US" sz="1400" b="0" i="0" smtClean="0">
                        <a:latin typeface="Cambria Math" panose="02040503050406030204" pitchFamily="18" charset="0"/>
                      </a:rPr>
                      <m:t>sign</m:t>
                    </m:r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400" b="0" i="0" smtClean="0"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sz="1400" b="0" i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1400" b="0" i="0" smtClean="0">
                        <a:latin typeface="Cambria Math" panose="02040503050406030204" pitchFamily="18" charset="0"/>
                      </a:rPr>
                      <m:t>,…,</m:t>
                    </m:r>
                    <m:r>
                      <m:rPr>
                        <m:sty m:val="p"/>
                      </m:rPr>
                      <a:rPr lang="en-US" sz="1400" b="0" i="0" smtClean="0">
                        <a:latin typeface="Cambria Math" panose="02040503050406030204" pitchFamily="18" charset="0"/>
                      </a:rPr>
                      <m:t>sign</m:t>
                    </m:r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400" b="0" i="0" smtClean="0"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  <m:r>
                      <a:rPr lang="en-US" sz="1400" b="0" i="0" smtClean="0">
                        <a:latin typeface="Cambria Math" panose="02040503050406030204" pitchFamily="18" charset="0"/>
                      </a:rPr>
                      <m:t>, −1)</m:t>
                    </m:r>
                  </m:oMath>
                </a14:m>
                <a:r>
                  <a:rPr lang="en-US" sz="1400" dirty="0"/>
                  <a:t>, we can show that no linear separator can generate this dichotomy (think about why).</a:t>
                </a:r>
              </a:p>
              <a:p>
                <a:pPr marL="228600" indent="-228600">
                  <a:buFont typeface="+mj-lt"/>
                  <a:buAutoNum type="arabicPeriod"/>
                </a:pPr>
                <a:r>
                  <a:rPr lang="en-US" sz="1400" dirty="0"/>
                  <a:t>Therefore, for every set of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+2</m:t>
                    </m:r>
                  </m:oMath>
                </a14:m>
                <a:r>
                  <a:rPr lang="en-US" sz="1400" dirty="0"/>
                  <a:t> points, there exist at </a:t>
                </a:r>
                <a:r>
                  <a:rPr lang="en-US" sz="1400"/>
                  <a:t>least one </a:t>
                </a:r>
                <a:r>
                  <a:rPr lang="en-US" sz="1400" dirty="0"/>
                  <a:t>dichotomy that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sz="1400" dirty="0"/>
                  <a:t> cannot induce. </a:t>
                </a:r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D8CE2640-5679-3F47-85CA-E1E714F810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9249" y="4760445"/>
                <a:ext cx="8579218" cy="1865641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133690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727EB72-E6AD-2642-B23D-7943C563D7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Optimizing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</m:oMath>
                </a14:m>
                <a:r>
                  <a:rPr lang="en-US" dirty="0"/>
                  <a:t>: Gradient Descent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727EB72-E6AD-2642-B23D-7943C563D7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BFFA80B-8379-CD46-B70B-612B1BA97B2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Gradient descent algorithm</a:t>
                </a:r>
              </a:p>
              <a:p>
                <a:pPr lvl="1"/>
                <a:r>
                  <a:rPr lang="en-US" dirty="0"/>
                  <a:t>Initialize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𝑤</m:t>
                        </m:r>
                      </m:e>
                    </m:acc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For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𝑡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=0,…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endParaRPr lang="en-US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d>
                      <m:dPr>
                        <m:ctrlP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+1</m:t>
                        </m:r>
                      </m:e>
                    </m:d>
                    <m:r>
                      <a:rPr lang="en-US" sz="2400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←</m:t>
                    </m:r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𝑤</m:t>
                        </m:r>
                      </m:e>
                    </m:acc>
                    <m:d>
                      <m:dPr>
                        <m:ctrlPr>
                          <a:rPr lang="en-US" sz="24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e>
                    </m:d>
                    <m:r>
                      <a:rPr lang="en-US" sz="240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−</m:t>
                    </m:r>
                    <m:r>
                      <a:rPr lang="en-US" sz="2400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𝜂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sSub>
                      <m:sSubPr>
                        <m:ctrlP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d>
                          <m:dPr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e>
                        </m:d>
                      </m:e>
                    </m:d>
                  </m:oMath>
                </a14:m>
                <a:endParaRPr lang="en-US" sz="600" dirty="0">
                  <a:solidFill>
                    <a:srgbClr val="C00000"/>
                  </a:solidFill>
                </a:endParaRPr>
              </a:p>
              <a:p>
                <a:pPr lvl="2"/>
                <a:r>
                  <a:rPr lang="en-US" sz="2400" dirty="0"/>
                  <a:t>Terminate if the stop conditions are met</a:t>
                </a:r>
              </a:p>
              <a:p>
                <a:pPr lvl="1"/>
                <a:r>
                  <a:rPr lang="en-US" dirty="0"/>
                  <a:t>Return the final weights </a:t>
                </a:r>
              </a:p>
              <a:p>
                <a:endParaRPr lang="en-US" dirty="0"/>
              </a:p>
              <a:p>
                <a:r>
                  <a:rPr lang="en-US" dirty="0"/>
                  <a:t>Stochastic gradient decent</a:t>
                </a:r>
              </a:p>
              <a:p>
                <a:pPr lvl="1"/>
                <a:r>
                  <a:rPr lang="en-US" dirty="0"/>
                  <a:t>Replace the update step:</a:t>
                </a:r>
              </a:p>
              <a:p>
                <a:pPr lvl="2"/>
                <a:r>
                  <a:rPr lang="en-US" dirty="0">
                    <a:solidFill>
                      <a:srgbClr val="C00000"/>
                    </a:solidFill>
                  </a:rPr>
                  <a:t>Randomly choose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from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{1,…,</m:t>
                    </m:r>
                    <m:r>
                      <a:rPr lang="en-US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>
                  <a:solidFill>
                    <a:srgbClr val="C00000"/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+1</m:t>
                        </m:r>
                      </m:e>
                    </m:d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←</m:t>
                    </m:r>
                    <m:acc>
                      <m:accPr>
                        <m:chr m:val="⃗"/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𝑤</m:t>
                        </m:r>
                      </m:e>
                    </m:acc>
                    <m:d>
                      <m:dPr>
                        <m:ctrlP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e>
                    </m:d>
                    <m:r>
                      <a:rPr lang="en-US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−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𝜂</m:t>
                    </m:r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BFFA80B-8379-CD46-B70B-612B1BA97B2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65" t="-35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1F98F92E-B481-0E4A-9D90-D8D5B76464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3720" y="1623808"/>
            <a:ext cx="4101171" cy="222024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4931A47-E05B-504F-9E2A-83A7053F5DE3}"/>
              </a:ext>
            </a:extLst>
          </p:cNvPr>
          <p:cNvSpPr/>
          <p:nvPr/>
        </p:nvSpPr>
        <p:spPr>
          <a:xfrm>
            <a:off x="5854262" y="1517595"/>
            <a:ext cx="2102069" cy="11739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C285667-E77F-B944-86EA-21835EA7C07E}"/>
              </a:ext>
            </a:extLst>
          </p:cNvPr>
          <p:cNvSpPr/>
          <p:nvPr/>
        </p:nvSpPr>
        <p:spPr>
          <a:xfrm>
            <a:off x="10271235" y="3567156"/>
            <a:ext cx="1374228" cy="2481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7D71D6-08A7-AE49-8429-17E2523C46AB}"/>
              </a:ext>
            </a:extLst>
          </p:cNvPr>
          <p:cNvSpPr txBox="1"/>
          <p:nvPr/>
        </p:nvSpPr>
        <p:spPr>
          <a:xfrm>
            <a:off x="6752478" y="4108290"/>
            <a:ext cx="52420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Works for functions where gradient exists everywhere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3C7A96BC-2BDD-E012-570A-86B0CC9A9732}"/>
              </a:ext>
            </a:extLst>
          </p:cNvPr>
          <p:cNvSpPr/>
          <p:nvPr/>
        </p:nvSpPr>
        <p:spPr>
          <a:xfrm>
            <a:off x="6352359" y="4865142"/>
            <a:ext cx="5637451" cy="117398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Notes for homework 2: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Please use “non-stochastic” gradient descent.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Check </a:t>
            </a:r>
            <a:r>
              <a:rPr lang="en-US" dirty="0">
                <a:solidFill>
                  <a:schemeClr val="accent2"/>
                </a:solidFill>
              </a:rPr>
              <a:t>vectorization</a:t>
            </a:r>
            <a:r>
              <a:rPr lang="en-US" dirty="0">
                <a:solidFill>
                  <a:schemeClr val="tx1"/>
                </a:solidFill>
              </a:rPr>
              <a:t> to speed up your implementation.</a:t>
            </a:r>
          </a:p>
        </p:txBody>
      </p:sp>
    </p:spTree>
    <p:extLst>
      <p:ext uri="{BB962C8B-B14F-4D97-AF65-F5344CB8AC3E}">
        <p14:creationId xmlns:p14="http://schemas.microsoft.com/office/powerpoint/2010/main" val="1760037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F4B1C-8267-F748-9BA9-35B3D90644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on Cross Entropy </a:t>
            </a:r>
            <a:r>
              <a:rPr lang="en-US" sz="3200" b="1" dirty="0">
                <a:solidFill>
                  <a:srgbClr val="0070C0"/>
                </a:solidFill>
              </a:rPr>
              <a:t>[This Page is Safe to Skip]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24B512B-44C8-6B4C-B37E-2E0555DAAFB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916551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Cross entropy of</a:t>
                </a:r>
                <a:r>
                  <a:rPr lang="zh-TW" altLang="en-US" dirty="0"/>
                  <a:t> </a:t>
                </a:r>
                <a14:m>
                  <m:oMath xmlns:m="http://schemas.openxmlformats.org/officeDocument/2006/math">
                    <m:r>
                      <a:rPr lang="en-US" altLang="zh-TW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altLang="zh-TW" dirty="0"/>
                  <a:t> related to </a:t>
                </a:r>
                <a14:m>
                  <m:oMath xmlns:m="http://schemas.openxmlformats.org/officeDocument/2006/math">
                    <m:r>
                      <a:rPr lang="en-US" altLang="zh-TW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altLang="zh-TW" dirty="0"/>
                  <a:t>:</a:t>
                </a:r>
                <a:r>
                  <a:rPr lang="zh-TW" alt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func>
                          <m:func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f>
                              <m:f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den>
                            </m:f>
                          </m:e>
                        </m:func>
                      </m:e>
                    </m:nary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Distance measure between two distributions</a:t>
                </a: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Fix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is minimized when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[Solve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r>
                          <a:rPr lang="en-US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US" i="1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i="1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]</a:t>
                </a:r>
              </a:p>
              <a:p>
                <a:pPr lvl="1"/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r>
                  <a:rPr lang="en-US" dirty="0"/>
                  <a:t>Cross-entropy error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func>
                          <m:func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(1+</m:t>
                            </m:r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𝑛</m:t>
                                    </m:r>
                                  </m:sub>
                                </m:sSub>
                              </m:sup>
                            </m:s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e>
                    </m:nary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𝕀</m:t>
                            </m:r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[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=1]</m:t>
                            </m:r>
                            <m:func>
                              <m:func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ln</m:t>
                                </m:r>
                              </m:fName>
                              <m:e>
                                <m:f>
                                  <m:f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(</m:t>
                                    </m:r>
                                    <m:sSup>
                                      <m:sSupPr>
                                        <m:ctrlPr>
                                          <a:rPr lang="en-US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𝑤</m:t>
                                            </m:r>
                                          </m:e>
                                        </m:acc>
                                      </m:e>
                                      <m:sup>
                                        <m:r>
                                          <a:rPr lang="en-US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p>
                                    </m:sSup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b="0" i="1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)</m:t>
                                    </m:r>
                                  </m:den>
                                </m:f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</m:e>
                            </m:func>
                            <m:r>
                              <m:rPr>
                                <m:nor/>
                              </m:rPr>
                              <a:rPr lang="en-US" dirty="0">
                                <a:solidFill>
                                  <a:schemeClr val="accent1"/>
                                </a:solidFill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𝕀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≠1</m:t>
                                </m:r>
                              </m:e>
                            </m:d>
                            <m:func>
                              <m:func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ln</m:t>
                                </m:r>
                              </m:fName>
                              <m:e>
                                <m:f>
                                  <m:f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1−</m:t>
                                    </m:r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(</m:t>
                                    </m:r>
                                    <m:sSup>
                                      <m:sSupPr>
                                        <m:ctrlPr>
                                          <a:rPr lang="en-US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𝑤</m:t>
                                            </m:r>
                                          </m:e>
                                        </m:acc>
                                      </m:e>
                                      <m:sup>
                                        <m:r>
                                          <a:rPr lang="en-US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p>
                                    </m:sSup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b="0" i="1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)</m:t>
                                    </m:r>
                                  </m:den>
                                </m:f>
                              </m:e>
                            </m:func>
                          </m:e>
                        </m:d>
                      </m:e>
                    </m:nary>
                  </m:oMath>
                </a14:m>
                <a:r>
                  <a:rPr lang="en-US" dirty="0"/>
                  <a:t>  </a:t>
                </a:r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Interpretations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en-US" dirty="0"/>
                  <a:t>empirical distribution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in training data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predicted probability distribution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of hypothesis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Minimizing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en-US" dirty="0"/>
                  <a:t> =&gt; Make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=&gt; Make prediction align with data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24B512B-44C8-6B4C-B37E-2E0555DAAFB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916551"/>
              </a:xfrm>
              <a:blipFill>
                <a:blip r:embed="rId2"/>
                <a:stretch>
                  <a:fillRect l="-965" t="-131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C790281D-1B51-3E42-8EC8-910CDFA4E364}"/>
              </a:ext>
            </a:extLst>
          </p:cNvPr>
          <p:cNvSpPr/>
          <p:nvPr/>
        </p:nvSpPr>
        <p:spPr>
          <a:xfrm>
            <a:off x="1176528" y="4364736"/>
            <a:ext cx="1414272" cy="6827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009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8747621-F485-EA45-ACFB-EF430C19C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Lecture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2A36025-F8EC-0043-888F-5FF4C6DBFD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12" y="5928528"/>
            <a:ext cx="12080488" cy="834362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The notes are not intended to be comprehensive. They should be accompanied by lectures and/or textbook.</a:t>
            </a:r>
          </a:p>
          <a:p>
            <a:r>
              <a:rPr lang="en-US" dirty="0"/>
              <a:t>Let me know if you spot errors.</a:t>
            </a:r>
          </a:p>
        </p:txBody>
      </p:sp>
    </p:spTree>
    <p:extLst>
      <p:ext uri="{BB962C8B-B14F-4D97-AF65-F5344CB8AC3E}">
        <p14:creationId xmlns:p14="http://schemas.microsoft.com/office/powerpoint/2010/main" val="41098489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21207</TotalTime>
  <Words>2600</Words>
  <Application>Microsoft Macintosh PowerPoint</Application>
  <PresentationFormat>Widescreen</PresentationFormat>
  <Paragraphs>388</Paragraphs>
  <Slides>60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5" baseType="lpstr">
      <vt:lpstr>Arial</vt:lpstr>
      <vt:lpstr>Calibri</vt:lpstr>
      <vt:lpstr>Calibri Light</vt:lpstr>
      <vt:lpstr>Cambria Math</vt:lpstr>
      <vt:lpstr>Office Theme</vt:lpstr>
      <vt:lpstr>CSE 417T Introduction to Machine Learning</vt:lpstr>
      <vt:lpstr>Logistics</vt:lpstr>
      <vt:lpstr>Recap</vt:lpstr>
      <vt:lpstr>Linear Models</vt:lpstr>
      <vt:lpstr>Logistic Regression</vt:lpstr>
      <vt:lpstr>Define E_in (w ⃗ ): Cross-Entropy Error</vt:lpstr>
      <vt:lpstr>Optimizing E_in (w ⃗ ): Gradient Descent</vt:lpstr>
      <vt:lpstr>More on Cross Entropy [This Page is Safe to Skip]</vt:lpstr>
      <vt:lpstr>Today’s Lecture</vt:lpstr>
      <vt:lpstr>Limitations of Linear Models</vt:lpstr>
      <vt:lpstr>Non-Linear Transformation</vt:lpstr>
      <vt:lpstr>Using Non-Linear Transformations</vt:lpstr>
      <vt:lpstr>Using Non-Linear Transformations</vt:lpstr>
      <vt:lpstr>Using Non-Linear Transformations</vt:lpstr>
      <vt:lpstr>Nonlinear Transformation</vt:lpstr>
      <vt:lpstr>Generalization of Nonlinear Transformation</vt:lpstr>
      <vt:lpstr>How to Choose Feature Transform Φ </vt:lpstr>
      <vt:lpstr>How to Choose Feature Transform Φ </vt:lpstr>
      <vt:lpstr>Must choose Φ  BEFORE looking at the data</vt:lpstr>
      <vt:lpstr>Choose Φ Before Seeing Data</vt:lpstr>
      <vt:lpstr>Q-th Order Polynomial Transform</vt:lpstr>
      <vt:lpstr>Q-th Order Polynomial Transform</vt:lpstr>
      <vt:lpstr>Structural Hypothesis Sets</vt:lpstr>
      <vt:lpstr>Structural Hypothesis Sets</vt:lpstr>
      <vt:lpstr>Overfitting</vt:lpstr>
      <vt:lpstr>Setup of the Discussion</vt:lpstr>
      <vt:lpstr>A Simple Example</vt:lpstr>
      <vt:lpstr>A Simple Example</vt:lpstr>
      <vt:lpstr>What is Overfitting?</vt:lpstr>
      <vt:lpstr>Overfitting is Not Just Bad Generalization</vt:lpstr>
      <vt:lpstr>Overfitting is Not Just Bad Generalization</vt:lpstr>
      <vt:lpstr>Case Study:  2nd vs 10th Order Polynomial Fit</vt:lpstr>
      <vt:lpstr>PowerPoint Presentation</vt:lpstr>
      <vt:lpstr>Target Function: 10th Order f with Noise</vt:lpstr>
      <vt:lpstr>Why is H_2 Better than H_10?</vt:lpstr>
      <vt:lpstr>PowerPoint Presentation</vt:lpstr>
      <vt:lpstr>Simpler H is better even for complex target with no noise</vt:lpstr>
      <vt:lpstr>Is There Really “No Noise”?</vt:lpstr>
      <vt:lpstr>Is There Really “No Noise”?</vt:lpstr>
      <vt:lpstr>Why is H_2 Better than H_10?</vt:lpstr>
      <vt:lpstr>A Detailed Experiment</vt:lpstr>
      <vt:lpstr>The Overfit Measure</vt:lpstr>
      <vt:lpstr>Overfit Measure: E_out (g_10 )-E_out (g_2)</vt:lpstr>
      <vt:lpstr>Noise:  The part of y we cannot model</vt:lpstr>
      <vt:lpstr>Stochastic Noise</vt:lpstr>
      <vt:lpstr>Stochastic Noise</vt:lpstr>
      <vt:lpstr>Deterministic Noise</vt:lpstr>
      <vt:lpstr>Deterministic Noise</vt:lpstr>
      <vt:lpstr>Both sources of noises hurt learning</vt:lpstr>
      <vt:lpstr>Noise and Bias-Variance Decomposition</vt:lpstr>
      <vt:lpstr>How to Fight Overfitting</vt:lpstr>
      <vt:lpstr>VC Dimension of d-dim Perceptron</vt:lpstr>
      <vt:lpstr>Recall the Definitions</vt:lpstr>
      <vt:lpstr>VC Dimension of d-dimension Perceptron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417T Introduction to Machine Learning</dc:title>
  <dc:creator>Ho, Chien-Ju</dc:creator>
  <cp:lastModifiedBy>Microsoft Office User</cp:lastModifiedBy>
  <cp:revision>2199</cp:revision>
  <cp:lastPrinted>2020-02-11T19:16:06Z</cp:lastPrinted>
  <dcterms:created xsi:type="dcterms:W3CDTF">2017-08-24T15:35:37Z</dcterms:created>
  <dcterms:modified xsi:type="dcterms:W3CDTF">2022-09-25T23:27:23Z</dcterms:modified>
</cp:coreProperties>
</file>